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1"/>
  </p:sldMasterIdLst>
  <p:notesMasterIdLst>
    <p:notesMasterId r:id="rId65"/>
  </p:notesMasterIdLst>
  <p:sldIdLst>
    <p:sldId id="256" r:id="rId2"/>
    <p:sldId id="257" r:id="rId3"/>
    <p:sldId id="259" r:id="rId4"/>
    <p:sldId id="328" r:id="rId5"/>
    <p:sldId id="264" r:id="rId6"/>
    <p:sldId id="267" r:id="rId7"/>
    <p:sldId id="268" r:id="rId8"/>
    <p:sldId id="269" r:id="rId9"/>
    <p:sldId id="272" r:id="rId10"/>
    <p:sldId id="270" r:id="rId11"/>
    <p:sldId id="271" r:id="rId12"/>
    <p:sldId id="276" r:id="rId13"/>
    <p:sldId id="329" r:id="rId14"/>
    <p:sldId id="266" r:id="rId15"/>
    <p:sldId id="263" r:id="rId16"/>
    <p:sldId id="278" r:id="rId17"/>
    <p:sldId id="277" r:id="rId18"/>
    <p:sldId id="280" r:id="rId19"/>
    <p:sldId id="330" r:id="rId20"/>
    <p:sldId id="296" r:id="rId21"/>
    <p:sldId id="303" r:id="rId22"/>
    <p:sldId id="302" r:id="rId23"/>
    <p:sldId id="316" r:id="rId24"/>
    <p:sldId id="317" r:id="rId25"/>
    <p:sldId id="318" r:id="rId26"/>
    <p:sldId id="321" r:id="rId27"/>
    <p:sldId id="320" r:id="rId28"/>
    <p:sldId id="281" r:id="rId29"/>
    <p:sldId id="323" r:id="rId30"/>
    <p:sldId id="324" r:id="rId31"/>
    <p:sldId id="325" r:id="rId32"/>
    <p:sldId id="326" r:id="rId33"/>
    <p:sldId id="327" r:id="rId34"/>
    <p:sldId id="331" r:id="rId35"/>
    <p:sldId id="322" r:id="rId36"/>
    <p:sldId id="283" r:id="rId37"/>
    <p:sldId id="300" r:id="rId38"/>
    <p:sldId id="282" r:id="rId39"/>
    <p:sldId id="315" r:id="rId40"/>
    <p:sldId id="314" r:id="rId41"/>
    <p:sldId id="308" r:id="rId42"/>
    <p:sldId id="309" r:id="rId43"/>
    <p:sldId id="310" r:id="rId44"/>
    <p:sldId id="311" r:id="rId45"/>
    <p:sldId id="312" r:id="rId46"/>
    <p:sldId id="313" r:id="rId47"/>
    <p:sldId id="307" r:id="rId48"/>
    <p:sldId id="284" r:id="rId49"/>
    <p:sldId id="285" r:id="rId50"/>
    <p:sldId id="290" r:id="rId51"/>
    <p:sldId id="332" r:id="rId52"/>
    <p:sldId id="298" r:id="rId53"/>
    <p:sldId id="306" r:id="rId54"/>
    <p:sldId id="291" r:id="rId55"/>
    <p:sldId id="292" r:id="rId56"/>
    <p:sldId id="293" r:id="rId57"/>
    <p:sldId id="295" r:id="rId58"/>
    <p:sldId id="294" r:id="rId59"/>
    <p:sldId id="262" r:id="rId60"/>
    <p:sldId id="301" r:id="rId61"/>
    <p:sldId id="265" r:id="rId62"/>
    <p:sldId id="299" r:id="rId63"/>
    <p:sldId id="27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8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F98F6-046C-4A61-A4DD-0818A66BB8A0}" type="datetimeFigureOut">
              <a:rPr lang="en-IN" smtClean="0"/>
              <a:t>10-04-2017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6BE6B3-2D16-4A1B-99C8-9BB68DB86518}" type="slidenum">
              <a:rPr lang="en-IN" smtClean="0"/>
              <a:t>‹#›</a:t>
            </a:fld>
            <a:endParaRPr lang="en-IN"/>
          </a:p>
        </p:txBody>
      </p:sp>
    </p:spTree>
    <p:extLst>
      <p:ext uri="{BB962C8B-B14F-4D97-AF65-F5344CB8AC3E}">
        <p14:creationId xmlns:p14="http://schemas.microsoft.com/office/powerpoint/2010/main" val="293442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BE6B3-2D16-4A1B-99C8-9BB68DB86518}" type="slidenum">
              <a:rPr lang="en-IN" smtClean="0"/>
              <a:t>23</a:t>
            </a:fld>
            <a:endParaRPr lang="en-IN"/>
          </a:p>
        </p:txBody>
      </p:sp>
    </p:spTree>
    <p:extLst>
      <p:ext uri="{BB962C8B-B14F-4D97-AF65-F5344CB8AC3E}">
        <p14:creationId xmlns:p14="http://schemas.microsoft.com/office/powerpoint/2010/main" val="35064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BE6B3-2D16-4A1B-99C8-9BB68DB86518}" type="slidenum">
              <a:rPr lang="en-IN" smtClean="0"/>
              <a:t>24</a:t>
            </a:fld>
            <a:endParaRPr lang="en-IN"/>
          </a:p>
        </p:txBody>
      </p:sp>
    </p:spTree>
    <p:extLst>
      <p:ext uri="{BB962C8B-B14F-4D97-AF65-F5344CB8AC3E}">
        <p14:creationId xmlns:p14="http://schemas.microsoft.com/office/powerpoint/2010/main" val="233927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BE6B3-2D16-4A1B-99C8-9BB68DB86518}" type="slidenum">
              <a:rPr lang="en-IN" smtClean="0"/>
              <a:t>25</a:t>
            </a:fld>
            <a:endParaRPr lang="en-IN"/>
          </a:p>
        </p:txBody>
      </p:sp>
    </p:spTree>
    <p:extLst>
      <p:ext uri="{BB962C8B-B14F-4D97-AF65-F5344CB8AC3E}">
        <p14:creationId xmlns:p14="http://schemas.microsoft.com/office/powerpoint/2010/main" val="137681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BE6B3-2D16-4A1B-99C8-9BB68DB86518}" type="slidenum">
              <a:rPr lang="en-IN" smtClean="0"/>
              <a:t>26</a:t>
            </a:fld>
            <a:endParaRPr lang="en-IN"/>
          </a:p>
        </p:txBody>
      </p:sp>
    </p:spTree>
    <p:extLst>
      <p:ext uri="{BB962C8B-B14F-4D97-AF65-F5344CB8AC3E}">
        <p14:creationId xmlns:p14="http://schemas.microsoft.com/office/powerpoint/2010/main" val="193726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BE6B3-2D16-4A1B-99C8-9BB68DB86518}" type="slidenum">
              <a:rPr lang="en-IN" smtClean="0"/>
              <a:t>27</a:t>
            </a:fld>
            <a:endParaRPr lang="en-IN"/>
          </a:p>
        </p:txBody>
      </p:sp>
    </p:spTree>
    <p:extLst>
      <p:ext uri="{BB962C8B-B14F-4D97-AF65-F5344CB8AC3E}">
        <p14:creationId xmlns:p14="http://schemas.microsoft.com/office/powerpoint/2010/main" val="199135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BE6B3-2D16-4A1B-99C8-9BB68DB86518}" type="slidenum">
              <a:rPr lang="en-IN" smtClean="0"/>
              <a:t>31</a:t>
            </a:fld>
            <a:endParaRPr lang="en-IN"/>
          </a:p>
        </p:txBody>
      </p:sp>
    </p:spTree>
    <p:extLst>
      <p:ext uri="{BB962C8B-B14F-4D97-AF65-F5344CB8AC3E}">
        <p14:creationId xmlns:p14="http://schemas.microsoft.com/office/powerpoint/2010/main" val="260376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BE6B3-2D16-4A1B-99C8-9BB68DB86518}" type="slidenum">
              <a:rPr lang="en-IN" smtClean="0"/>
              <a:t>32</a:t>
            </a:fld>
            <a:endParaRPr lang="en-IN"/>
          </a:p>
        </p:txBody>
      </p:sp>
    </p:spTree>
    <p:extLst>
      <p:ext uri="{BB962C8B-B14F-4D97-AF65-F5344CB8AC3E}">
        <p14:creationId xmlns:p14="http://schemas.microsoft.com/office/powerpoint/2010/main" val="147893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BE6B3-2D16-4A1B-99C8-9BB68DB86518}" type="slidenum">
              <a:rPr lang="en-IN" smtClean="0"/>
              <a:t>33</a:t>
            </a:fld>
            <a:endParaRPr lang="en-IN"/>
          </a:p>
        </p:txBody>
      </p:sp>
    </p:spTree>
    <p:extLst>
      <p:ext uri="{BB962C8B-B14F-4D97-AF65-F5344CB8AC3E}">
        <p14:creationId xmlns:p14="http://schemas.microsoft.com/office/powerpoint/2010/main" val="342461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Lecture #01: © DSamanta</a:t>
            </a:r>
            <a:endParaRPr lang="en-IN"/>
          </a:p>
        </p:txBody>
      </p:sp>
      <p:sp>
        <p:nvSpPr>
          <p:cNvPr id="5" name="Footer Placeholder 4"/>
          <p:cNvSpPr>
            <a:spLocks noGrp="1"/>
          </p:cNvSpPr>
          <p:nvPr>
            <p:ph type="ftr" sz="quarter" idx="11"/>
          </p:nvPr>
        </p:nvSpPr>
        <p:spPr/>
        <p:txBody>
          <a:bodyPr/>
          <a:lstStyle/>
          <a:p>
            <a:r>
              <a:rPr lang="en-IN" smtClean="0"/>
              <a:t>CS 10001 : Programming and Data Structures</a:t>
            </a:r>
            <a:endParaRPr lang="en-IN"/>
          </a:p>
        </p:txBody>
      </p:sp>
      <p:sp>
        <p:nvSpPr>
          <p:cNvPr id="6" name="Slide Number Placeholder 5"/>
          <p:cNvSpPr>
            <a:spLocks noGrp="1"/>
          </p:cNvSpPr>
          <p:nvPr>
            <p:ph type="sldNum" sz="quarter" idx="12"/>
          </p:nvPr>
        </p:nvSpPr>
        <p:spPr/>
        <p:txBody>
          <a:bodyPr/>
          <a:lstStyle/>
          <a:p>
            <a:fld id="{2412D51A-C1C7-4F6F-ADB4-90C3724E8DB4}" type="slidenum">
              <a:rPr lang="en-IN" smtClean="0"/>
              <a:t>‹#›</a:t>
            </a:fld>
            <a:endParaRPr lang="en-IN"/>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Lecture #01: © DSamanta</a:t>
            </a:r>
            <a:endParaRPr lang="en-IN"/>
          </a:p>
        </p:txBody>
      </p:sp>
      <p:sp>
        <p:nvSpPr>
          <p:cNvPr id="5" name="Footer Placeholder 4"/>
          <p:cNvSpPr>
            <a:spLocks noGrp="1"/>
          </p:cNvSpPr>
          <p:nvPr>
            <p:ph type="ftr" sz="quarter" idx="11"/>
          </p:nvPr>
        </p:nvSpPr>
        <p:spPr/>
        <p:txBody>
          <a:bodyPr/>
          <a:lstStyle/>
          <a:p>
            <a:r>
              <a:rPr lang="en-IN" smtClean="0"/>
              <a:t>CS 10001 : Programming and Data Structures</a:t>
            </a:r>
            <a:endParaRPr lang="en-IN"/>
          </a:p>
        </p:txBody>
      </p:sp>
      <p:sp>
        <p:nvSpPr>
          <p:cNvPr id="6" name="Slide Number Placeholder 5"/>
          <p:cNvSpPr>
            <a:spLocks noGrp="1"/>
          </p:cNvSpPr>
          <p:nvPr>
            <p:ph type="sldNum" sz="quarter" idx="12"/>
          </p:nvPr>
        </p:nvSpPr>
        <p:spPr/>
        <p:txBody>
          <a:bodyPr/>
          <a:lstStyle/>
          <a:p>
            <a:fld id="{2412D51A-C1C7-4F6F-ADB4-90C3724E8DB4}"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Lecture #01: © DSamanta</a:t>
            </a:r>
            <a:endParaRPr lang="en-IN"/>
          </a:p>
        </p:txBody>
      </p:sp>
      <p:sp>
        <p:nvSpPr>
          <p:cNvPr id="5" name="Footer Placeholder 4"/>
          <p:cNvSpPr>
            <a:spLocks noGrp="1"/>
          </p:cNvSpPr>
          <p:nvPr>
            <p:ph type="ftr" sz="quarter" idx="11"/>
          </p:nvPr>
        </p:nvSpPr>
        <p:spPr/>
        <p:txBody>
          <a:bodyPr/>
          <a:lstStyle/>
          <a:p>
            <a:r>
              <a:rPr lang="en-IN" smtClean="0"/>
              <a:t>CS 10001 : Programming and Data Structures</a:t>
            </a:r>
            <a:endParaRPr lang="en-IN"/>
          </a:p>
        </p:txBody>
      </p:sp>
      <p:sp>
        <p:nvSpPr>
          <p:cNvPr id="6" name="Slide Number Placeholder 5"/>
          <p:cNvSpPr>
            <a:spLocks noGrp="1"/>
          </p:cNvSpPr>
          <p:nvPr>
            <p:ph type="sldNum" sz="quarter" idx="12"/>
          </p:nvPr>
        </p:nvSpPr>
        <p:spPr/>
        <p:txBody>
          <a:bodyPr/>
          <a:lstStyle/>
          <a:p>
            <a:fld id="{2412D51A-C1C7-4F6F-ADB4-90C3724E8DB4}"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Lecture #01: © DSamanta</a:t>
            </a:r>
            <a:endParaRPr lang="en-IN"/>
          </a:p>
        </p:txBody>
      </p:sp>
      <p:sp>
        <p:nvSpPr>
          <p:cNvPr id="5" name="Footer Placeholder 4"/>
          <p:cNvSpPr>
            <a:spLocks noGrp="1"/>
          </p:cNvSpPr>
          <p:nvPr>
            <p:ph type="ftr" sz="quarter" idx="11"/>
          </p:nvPr>
        </p:nvSpPr>
        <p:spPr/>
        <p:txBody>
          <a:bodyPr/>
          <a:lstStyle/>
          <a:p>
            <a:r>
              <a:rPr lang="en-IN" smtClean="0"/>
              <a:t>CS 10001 : Programming and Data Structures</a:t>
            </a:r>
            <a:endParaRPr lang="en-IN"/>
          </a:p>
        </p:txBody>
      </p:sp>
      <p:sp>
        <p:nvSpPr>
          <p:cNvPr id="6" name="Slide Number Placeholder 5"/>
          <p:cNvSpPr>
            <a:spLocks noGrp="1"/>
          </p:cNvSpPr>
          <p:nvPr>
            <p:ph type="sldNum" sz="quarter" idx="12"/>
          </p:nvPr>
        </p:nvSpPr>
        <p:spPr/>
        <p:txBody>
          <a:bodyPr/>
          <a:lstStyle/>
          <a:p>
            <a:fld id="{2412D51A-C1C7-4F6F-ADB4-90C3724E8DB4}"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Lecture #01: © DSamanta</a:t>
            </a:r>
            <a:endParaRPr lang="en-IN"/>
          </a:p>
        </p:txBody>
      </p:sp>
      <p:sp>
        <p:nvSpPr>
          <p:cNvPr id="5" name="Footer Placeholder 4"/>
          <p:cNvSpPr>
            <a:spLocks noGrp="1"/>
          </p:cNvSpPr>
          <p:nvPr>
            <p:ph type="ftr" sz="quarter" idx="11"/>
          </p:nvPr>
        </p:nvSpPr>
        <p:spPr/>
        <p:txBody>
          <a:bodyPr/>
          <a:lstStyle/>
          <a:p>
            <a:r>
              <a:rPr lang="en-IN" smtClean="0"/>
              <a:t>CS 10001 : Programming and Data Structures</a:t>
            </a:r>
            <a:endParaRPr lang="en-IN"/>
          </a:p>
        </p:txBody>
      </p:sp>
      <p:sp>
        <p:nvSpPr>
          <p:cNvPr id="6" name="Slide Number Placeholder 5"/>
          <p:cNvSpPr>
            <a:spLocks noGrp="1"/>
          </p:cNvSpPr>
          <p:nvPr>
            <p:ph type="sldNum" sz="quarter" idx="12"/>
          </p:nvPr>
        </p:nvSpPr>
        <p:spPr/>
        <p:txBody>
          <a:bodyPr/>
          <a:lstStyle/>
          <a:p>
            <a:fld id="{2412D51A-C1C7-4F6F-ADB4-90C3724E8DB4}"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Lecture #01: © DSamanta</a:t>
            </a:r>
            <a:endParaRPr lang="en-IN"/>
          </a:p>
        </p:txBody>
      </p:sp>
      <p:sp>
        <p:nvSpPr>
          <p:cNvPr id="6" name="Footer Placeholder 5"/>
          <p:cNvSpPr>
            <a:spLocks noGrp="1"/>
          </p:cNvSpPr>
          <p:nvPr>
            <p:ph type="ftr" sz="quarter" idx="11"/>
          </p:nvPr>
        </p:nvSpPr>
        <p:spPr/>
        <p:txBody>
          <a:bodyPr/>
          <a:lstStyle/>
          <a:p>
            <a:r>
              <a:rPr lang="en-IN" smtClean="0"/>
              <a:t>CS 10001 : Programming and Data Structures</a:t>
            </a:r>
            <a:endParaRPr lang="en-IN"/>
          </a:p>
        </p:txBody>
      </p:sp>
      <p:sp>
        <p:nvSpPr>
          <p:cNvPr id="7" name="Slide Number Placeholder 6"/>
          <p:cNvSpPr>
            <a:spLocks noGrp="1"/>
          </p:cNvSpPr>
          <p:nvPr>
            <p:ph type="sldNum" sz="quarter" idx="12"/>
          </p:nvPr>
        </p:nvSpPr>
        <p:spPr/>
        <p:txBody>
          <a:bodyPr/>
          <a:lstStyle/>
          <a:p>
            <a:fld id="{2412D51A-C1C7-4F6F-ADB4-90C3724E8DB4}"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Lecture #01: © DSamanta</a:t>
            </a:r>
            <a:endParaRPr lang="en-IN"/>
          </a:p>
        </p:txBody>
      </p:sp>
      <p:sp>
        <p:nvSpPr>
          <p:cNvPr id="8" name="Footer Placeholder 7"/>
          <p:cNvSpPr>
            <a:spLocks noGrp="1"/>
          </p:cNvSpPr>
          <p:nvPr>
            <p:ph type="ftr" sz="quarter" idx="11"/>
          </p:nvPr>
        </p:nvSpPr>
        <p:spPr/>
        <p:txBody>
          <a:bodyPr/>
          <a:lstStyle/>
          <a:p>
            <a:r>
              <a:rPr lang="en-IN" smtClean="0"/>
              <a:t>CS 10001 : Programming and Data Structures</a:t>
            </a:r>
            <a:endParaRPr lang="en-IN"/>
          </a:p>
        </p:txBody>
      </p:sp>
      <p:sp>
        <p:nvSpPr>
          <p:cNvPr id="9" name="Slide Number Placeholder 8"/>
          <p:cNvSpPr>
            <a:spLocks noGrp="1"/>
          </p:cNvSpPr>
          <p:nvPr>
            <p:ph type="sldNum" sz="quarter" idx="12"/>
          </p:nvPr>
        </p:nvSpPr>
        <p:spPr/>
        <p:txBody>
          <a:bodyPr/>
          <a:lstStyle/>
          <a:p>
            <a:fld id="{2412D51A-C1C7-4F6F-ADB4-90C3724E8DB4}" type="slidenum">
              <a:rPr lang="en-IN" smtClean="0"/>
              <a:t>‹#›</a:t>
            </a:fld>
            <a:endParaRPr lang="en-IN"/>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Lecture #01: © DSamanta</a:t>
            </a:r>
            <a:endParaRPr lang="en-IN"/>
          </a:p>
        </p:txBody>
      </p:sp>
      <p:sp>
        <p:nvSpPr>
          <p:cNvPr id="4" name="Footer Placeholder 3"/>
          <p:cNvSpPr>
            <a:spLocks noGrp="1"/>
          </p:cNvSpPr>
          <p:nvPr>
            <p:ph type="ftr" sz="quarter" idx="11"/>
          </p:nvPr>
        </p:nvSpPr>
        <p:spPr/>
        <p:txBody>
          <a:bodyPr/>
          <a:lstStyle/>
          <a:p>
            <a:r>
              <a:rPr lang="en-IN" smtClean="0"/>
              <a:t>CS 10001 : Programming and Data Structures</a:t>
            </a:r>
            <a:endParaRPr lang="en-IN"/>
          </a:p>
        </p:txBody>
      </p:sp>
      <p:sp>
        <p:nvSpPr>
          <p:cNvPr id="5" name="Slide Number Placeholder 4"/>
          <p:cNvSpPr>
            <a:spLocks noGrp="1"/>
          </p:cNvSpPr>
          <p:nvPr>
            <p:ph type="sldNum" sz="quarter" idx="12"/>
          </p:nvPr>
        </p:nvSpPr>
        <p:spPr/>
        <p:txBody>
          <a:bodyPr/>
          <a:lstStyle/>
          <a:p>
            <a:fld id="{2412D51A-C1C7-4F6F-ADB4-90C3724E8DB4}"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Lecture #01: © DSamanta</a:t>
            </a:r>
            <a:endParaRPr lang="en-IN"/>
          </a:p>
        </p:txBody>
      </p:sp>
      <p:sp>
        <p:nvSpPr>
          <p:cNvPr id="3" name="Footer Placeholder 2"/>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Lecture #01: © DSamanta</a:t>
            </a:r>
            <a:endParaRPr lang="en-IN"/>
          </a:p>
        </p:txBody>
      </p:sp>
      <p:sp>
        <p:nvSpPr>
          <p:cNvPr id="6" name="Footer Placeholder 5"/>
          <p:cNvSpPr>
            <a:spLocks noGrp="1"/>
          </p:cNvSpPr>
          <p:nvPr>
            <p:ph type="ftr" sz="quarter" idx="11"/>
          </p:nvPr>
        </p:nvSpPr>
        <p:spPr/>
        <p:txBody>
          <a:bodyPr/>
          <a:lstStyle/>
          <a:p>
            <a:r>
              <a:rPr lang="en-IN" smtClean="0"/>
              <a:t>CS 10001 : Programming and Data Structures</a:t>
            </a:r>
            <a:endParaRPr lang="en-IN"/>
          </a:p>
        </p:txBody>
      </p:sp>
      <p:sp>
        <p:nvSpPr>
          <p:cNvPr id="7" name="Slide Number Placeholder 6"/>
          <p:cNvSpPr>
            <a:spLocks noGrp="1"/>
          </p:cNvSpPr>
          <p:nvPr>
            <p:ph type="sldNum" sz="quarter" idx="12"/>
          </p:nvPr>
        </p:nvSpPr>
        <p:spPr/>
        <p:txBody>
          <a:bodyPr/>
          <a:lstStyle/>
          <a:p>
            <a:fld id="{2412D51A-C1C7-4F6F-ADB4-90C3724E8DB4}"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Lecture #01: © DSamanta</a:t>
            </a:r>
            <a:endParaRPr lang="en-IN"/>
          </a:p>
        </p:txBody>
      </p:sp>
      <p:sp>
        <p:nvSpPr>
          <p:cNvPr id="6" name="Footer Placeholder 5"/>
          <p:cNvSpPr>
            <a:spLocks noGrp="1"/>
          </p:cNvSpPr>
          <p:nvPr>
            <p:ph type="ftr" sz="quarter" idx="11"/>
          </p:nvPr>
        </p:nvSpPr>
        <p:spPr/>
        <p:txBody>
          <a:bodyPr/>
          <a:lstStyle/>
          <a:p>
            <a:r>
              <a:rPr lang="en-IN" smtClean="0"/>
              <a:t>CS 10001 : Programming and Data Structures</a:t>
            </a:r>
            <a:endParaRPr lang="en-IN"/>
          </a:p>
        </p:txBody>
      </p:sp>
      <p:sp>
        <p:nvSpPr>
          <p:cNvPr id="7" name="Slide Number Placeholder 6"/>
          <p:cNvSpPr>
            <a:spLocks noGrp="1"/>
          </p:cNvSpPr>
          <p:nvPr>
            <p:ph type="sldNum" sz="quarter" idx="12"/>
          </p:nvPr>
        </p:nvSpPr>
        <p:spPr/>
        <p:txBody>
          <a:bodyPr/>
          <a:lstStyle/>
          <a:p>
            <a:fld id="{2412D51A-C1C7-4F6F-ADB4-90C3724E8DB4}" type="slidenum">
              <a:rPr lang="en-IN" smtClean="0"/>
              <a:t>‹#›</a:t>
            </a:fld>
            <a:endParaRPr lang="en-IN"/>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r>
              <a:rPr lang="en-US" smtClean="0"/>
              <a:t>Lecture #01: © DSamanta</a:t>
            </a:r>
            <a:endParaRPr lang="en-IN"/>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IN" smtClean="0"/>
              <a:t>CS 10001 : Programming and Data Structures</a:t>
            </a:r>
            <a:endParaRPr lang="en-IN"/>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412D51A-C1C7-4F6F-ADB4-90C3724E8DB4}"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hf hd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9672" y="4221088"/>
            <a:ext cx="5637010" cy="1929600"/>
          </a:xfrm>
        </p:spPr>
        <p:txBody>
          <a:bodyPr>
            <a:normAutofit/>
          </a:bodyPr>
          <a:lstStyle/>
          <a:p>
            <a:pPr algn="ctr"/>
            <a:r>
              <a:rPr lang="en-US" sz="2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Debasis Samanta</a:t>
            </a:r>
          </a:p>
          <a:p>
            <a:pPr algn="ctr"/>
            <a:r>
              <a:rPr lang="en-US"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Computer Science &amp; Engineering</a:t>
            </a:r>
          </a:p>
          <a:p>
            <a:pPr algn="ctr"/>
            <a:r>
              <a:rPr lang="en-US"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Indian Institute of Technology Kharagpur</a:t>
            </a:r>
          </a:p>
          <a:p>
            <a:pPr algn="ctr"/>
            <a:r>
              <a:rPr lang="en-US" dirty="0" smtClean="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Spring-2017</a:t>
            </a:r>
            <a:endParaRPr lang="en-IN"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itle 1"/>
          <p:cNvSpPr>
            <a:spLocks noGrp="1"/>
          </p:cNvSpPr>
          <p:nvPr>
            <p:ph type="ctrTitle"/>
          </p:nvPr>
        </p:nvSpPr>
        <p:spPr>
          <a:xfrm>
            <a:off x="342335" y="980728"/>
            <a:ext cx="8352928" cy="1080120"/>
          </a:xfrm>
        </p:spPr>
        <p:txBody>
          <a:bodyPr/>
          <a:lstStyle/>
          <a:p>
            <a:pPr marL="182880" indent="0" algn="ctr">
              <a:buNone/>
            </a:pPr>
            <a:r>
              <a:rPr lang="en-US" sz="4000" dirty="0" smtClean="0">
                <a:solidFill>
                  <a:schemeClr val="accent2">
                    <a:lumMod val="50000"/>
                  </a:schemeClr>
                </a:solidFill>
                <a:latin typeface="Times New Roman" pitchFamily="18" charset="0"/>
                <a:cs typeface="Times New Roman" pitchFamily="18" charset="0"/>
              </a:rPr>
              <a:t>Programming and Data Structures</a:t>
            </a:r>
            <a:endParaRPr lang="en-IN" sz="4000" dirty="0">
              <a:solidFill>
                <a:schemeClr val="accent2">
                  <a:lumMod val="50000"/>
                </a:schemeClr>
              </a:solidFill>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060848"/>
            <a:ext cx="1944216" cy="1944216"/>
          </a:xfrm>
          <a:prstGeom prst="rect">
            <a:avLst/>
          </a:prstGeom>
          <a:noFill/>
          <a:ln>
            <a:noFill/>
          </a:ln>
        </p:spPr>
      </p:pic>
    </p:spTree>
    <p:extLst>
      <p:ext uri="{BB962C8B-B14F-4D97-AF65-F5344CB8AC3E}">
        <p14:creationId xmlns:p14="http://schemas.microsoft.com/office/powerpoint/2010/main" val="752892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5445224"/>
            <a:ext cx="8568952" cy="897280"/>
          </a:xfrm>
        </p:spPr>
        <p:txBody>
          <a:bodyPr>
            <a:normAutofit/>
          </a:bodyPr>
          <a:lstStyle/>
          <a:p>
            <a:pPr marL="45720" indent="0">
              <a:buNone/>
            </a:pPr>
            <a:r>
              <a:rPr lang="en-IN" sz="2000" dirty="0">
                <a:solidFill>
                  <a:schemeClr val="accent6">
                    <a:lumMod val="75000"/>
                  </a:schemeClr>
                </a:solidFill>
                <a:latin typeface="Times New Roman" pitchFamily="18" charset="0"/>
                <a:cs typeface="Times New Roman" pitchFamily="18" charset="0"/>
              </a:rPr>
              <a:t>Colossus</a:t>
            </a:r>
            <a:r>
              <a:rPr lang="en-IN" sz="2000" dirty="0">
                <a:latin typeface="Times New Roman" pitchFamily="18" charset="0"/>
                <a:cs typeface="Times New Roman" pitchFamily="18" charset="0"/>
              </a:rPr>
              <a:t> was the first electronic digital programmable computing device, and was used to break German ciphers during World War II.</a:t>
            </a: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Brief history of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10</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5122" name="Picture 2" descr="https://upload.wikimedia.org/wikipedia/commons/4/4b/Colos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640" y="1052736"/>
            <a:ext cx="6452704" cy="427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47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5590939"/>
            <a:ext cx="8568952" cy="897280"/>
          </a:xfrm>
        </p:spPr>
        <p:txBody>
          <a:bodyPr>
            <a:normAutofit/>
          </a:bodyPr>
          <a:lstStyle/>
          <a:p>
            <a:pPr marL="45720" indent="0">
              <a:buNone/>
            </a:pPr>
            <a:r>
              <a:rPr lang="en-IN" sz="1800" dirty="0">
                <a:solidFill>
                  <a:schemeClr val="accent6">
                    <a:lumMod val="75000"/>
                  </a:schemeClr>
                </a:solidFill>
                <a:latin typeface="Times New Roman" pitchFamily="18" charset="0"/>
                <a:cs typeface="Times New Roman" pitchFamily="18" charset="0"/>
              </a:rPr>
              <a:t>ENIAC</a:t>
            </a:r>
            <a:r>
              <a:rPr lang="en-IN" sz="1800" dirty="0">
                <a:latin typeface="Times New Roman" pitchFamily="18" charset="0"/>
                <a:cs typeface="Times New Roman" pitchFamily="18" charset="0"/>
              </a:rPr>
              <a:t> was the first Turing-complete device, and performed ballistics trajectory calculations for the United States Army.</a:t>
            </a: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Brief history of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11</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6146" name="Picture 2" descr="https://upload.wikimedia.org/wikipedia/commons/thumb/4/4e/Eniac.jpg/1280px-Eni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478" y="980728"/>
            <a:ext cx="6039834" cy="461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308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5590939"/>
            <a:ext cx="8712968" cy="897280"/>
          </a:xfrm>
        </p:spPr>
        <p:txBody>
          <a:bodyPr>
            <a:noAutofit/>
          </a:bodyPr>
          <a:lstStyle/>
          <a:p>
            <a:pPr marL="45720" indent="0">
              <a:buNone/>
            </a:pPr>
            <a:r>
              <a:rPr lang="en-IN" sz="1800" dirty="0">
                <a:latin typeface="Times New Roman" pitchFamily="18" charset="0"/>
                <a:cs typeface="Times New Roman" pitchFamily="18" charset="0"/>
              </a:rPr>
              <a:t>The Columbia Supercomputer at its largest capacity at NASA's Advanced Supercomputing Facility located at NASA Ames Research </a:t>
            </a:r>
            <a:r>
              <a:rPr lang="en-IN" sz="1800" dirty="0" err="1">
                <a:latin typeface="Times New Roman" pitchFamily="18" charset="0"/>
                <a:cs typeface="Times New Roman" pitchFamily="18" charset="0"/>
              </a:rPr>
              <a:t>Center</a:t>
            </a:r>
            <a:r>
              <a:rPr lang="en-IN" sz="1800" dirty="0">
                <a:latin typeface="Times New Roman" pitchFamily="18" charset="0"/>
                <a:cs typeface="Times New Roman" pitchFamily="18" charset="0"/>
              </a:rPr>
              <a:t>, Moffett Field, California</a:t>
            </a: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Brief history of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12</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12290" name="Picture 2" descr="Columbia Supercomputer - NASA Advanced Supercomputing Faci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24744"/>
            <a:ext cx="6018147" cy="435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584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z="1000" i="1" dirty="0" smtClean="0"/>
              <a:t>CS 10001 : Programming and Data Structures</a:t>
            </a:r>
            <a:endParaRPr lang="en-IN" sz="1000" i="1" dirty="0"/>
          </a:p>
        </p:txBody>
      </p:sp>
      <p:sp>
        <p:nvSpPr>
          <p:cNvPr id="4" name="Slide Number Placeholder 3"/>
          <p:cNvSpPr>
            <a:spLocks noGrp="1"/>
          </p:cNvSpPr>
          <p:nvPr>
            <p:ph type="sldNum" sz="quarter" idx="12"/>
          </p:nvPr>
        </p:nvSpPr>
        <p:spPr/>
        <p:txBody>
          <a:bodyPr/>
          <a:lstStyle/>
          <a:p>
            <a:fld id="{2412D51A-C1C7-4F6F-ADB4-90C3724E8DB4}" type="slidenum">
              <a:rPr lang="en-IN" smtClean="0"/>
              <a:t>13</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
        <p:nvSpPr>
          <p:cNvPr id="9" name="Title 1"/>
          <p:cNvSpPr>
            <a:spLocks noGrp="1"/>
          </p:cNvSpPr>
          <p:nvPr>
            <p:ph type="title"/>
          </p:nvPr>
        </p:nvSpPr>
        <p:spPr>
          <a:xfrm>
            <a:off x="979984" y="2996952"/>
            <a:ext cx="7488832" cy="1143000"/>
          </a:xfrm>
        </p:spPr>
        <p:txBody>
          <a:bodyPr>
            <a:normAutofit/>
          </a:bodyPr>
          <a:lstStyle/>
          <a:p>
            <a:pPr marL="0" indent="0" algn="ctr">
              <a:buNone/>
            </a:pPr>
            <a:r>
              <a:rPr lang="en-US" sz="4000" dirty="0" smtClean="0">
                <a:solidFill>
                  <a:srgbClr val="0070C0"/>
                </a:solidFill>
                <a:latin typeface="Times New Roman" pitchFamily="18" charset="0"/>
                <a:cs typeface="Times New Roman" pitchFamily="18" charset="0"/>
              </a:rPr>
              <a:t>Digital Computer</a:t>
            </a:r>
            <a:endParaRPr lang="en-IN" sz="4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086201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196752"/>
            <a:ext cx="8640960" cy="4929728"/>
          </a:xfrm>
        </p:spPr>
        <p:txBody>
          <a:bodyPr>
            <a:normAutofit/>
          </a:bodyPr>
          <a:lstStyle/>
          <a:p>
            <a:r>
              <a:rPr lang="en-IN" dirty="0">
                <a:solidFill>
                  <a:srgbClr val="002060"/>
                </a:solidFill>
                <a:latin typeface="Times New Roman" pitchFamily="18" charset="0"/>
                <a:cs typeface="Times New Roman" pitchFamily="18" charset="0"/>
              </a:rPr>
              <a:t>A computer is </a:t>
            </a:r>
            <a:r>
              <a:rPr lang="en-IN" dirty="0" smtClean="0">
                <a:solidFill>
                  <a:srgbClr val="002060"/>
                </a:solidFill>
                <a:latin typeface="Times New Roman" pitchFamily="18" charset="0"/>
                <a:cs typeface="Times New Roman" pitchFamily="18" charset="0"/>
              </a:rPr>
              <a:t>an electronics machine </a:t>
            </a:r>
            <a:r>
              <a:rPr lang="en-IN" dirty="0">
                <a:solidFill>
                  <a:srgbClr val="002060"/>
                </a:solidFill>
                <a:latin typeface="Times New Roman" pitchFamily="18" charset="0"/>
                <a:cs typeface="Times New Roman" pitchFamily="18" charset="0"/>
              </a:rPr>
              <a:t>that can perform computation</a:t>
            </a:r>
            <a:r>
              <a:rPr lang="en-IN" dirty="0" smtClean="0">
                <a:solidFill>
                  <a:srgbClr val="002060"/>
                </a:solidFill>
                <a:latin typeface="Times New Roman" pitchFamily="18" charset="0"/>
                <a:cs typeface="Times New Roman" pitchFamily="18" charset="0"/>
              </a:rPr>
              <a:t>.</a:t>
            </a:r>
          </a:p>
          <a:p>
            <a:pPr lvl="1"/>
            <a:r>
              <a:rPr lang="en-US" sz="1800" dirty="0" smtClean="0">
                <a:solidFill>
                  <a:srgbClr val="002060"/>
                </a:solidFill>
                <a:latin typeface="Times New Roman" pitchFamily="18" charset="0"/>
                <a:cs typeface="Times New Roman" pitchFamily="18" charset="0"/>
              </a:rPr>
              <a:t>Number crunching machine!</a:t>
            </a:r>
          </a:p>
          <a:p>
            <a:pPr lvl="1"/>
            <a:endParaRPr lang="en-US" sz="800" dirty="0" smtClean="0">
              <a:solidFill>
                <a:srgbClr val="002060"/>
              </a:solidFill>
              <a:latin typeface="Times New Roman" pitchFamily="18" charset="0"/>
              <a:cs typeface="Times New Roman" pitchFamily="18" charset="0"/>
            </a:endParaRPr>
          </a:p>
          <a:p>
            <a:r>
              <a:rPr lang="en-US" dirty="0" smtClean="0">
                <a:solidFill>
                  <a:srgbClr val="002060"/>
                </a:solidFill>
                <a:latin typeface="Times New Roman" pitchFamily="18" charset="0"/>
                <a:cs typeface="Times New Roman" pitchFamily="18" charset="0"/>
              </a:rPr>
              <a:t>Now our computer can solve many problems</a:t>
            </a:r>
          </a:p>
          <a:p>
            <a:pPr lvl="1"/>
            <a:r>
              <a:rPr lang="en-US" sz="1800" dirty="0" smtClean="0">
                <a:solidFill>
                  <a:srgbClr val="002060"/>
                </a:solidFill>
                <a:latin typeface="Times New Roman" pitchFamily="18" charset="0"/>
                <a:cs typeface="Times New Roman" pitchFamily="18" charset="0"/>
              </a:rPr>
              <a:t>Polynomial root finding</a:t>
            </a:r>
          </a:p>
          <a:p>
            <a:pPr lvl="1"/>
            <a:r>
              <a:rPr lang="en-US" sz="1800" dirty="0" smtClean="0">
                <a:solidFill>
                  <a:srgbClr val="002060"/>
                </a:solidFill>
                <a:latin typeface="Times New Roman" pitchFamily="18" charset="0"/>
                <a:cs typeface="Times New Roman" pitchFamily="18" charset="0"/>
              </a:rPr>
              <a:t>Matrix inversion</a:t>
            </a:r>
          </a:p>
          <a:p>
            <a:pPr lvl="1"/>
            <a:r>
              <a:rPr lang="en-US" sz="1800" dirty="0" smtClean="0">
                <a:solidFill>
                  <a:srgbClr val="002060"/>
                </a:solidFill>
                <a:latin typeface="Times New Roman" pitchFamily="18" charset="0"/>
                <a:cs typeface="Times New Roman" pitchFamily="18" charset="0"/>
              </a:rPr>
              <a:t>Primarily testing</a:t>
            </a:r>
          </a:p>
          <a:p>
            <a:pPr lvl="1"/>
            <a:r>
              <a:rPr lang="en-US" sz="1800" dirty="0" smtClean="0">
                <a:solidFill>
                  <a:srgbClr val="002060"/>
                </a:solidFill>
                <a:latin typeface="Times New Roman" pitchFamily="18" charset="0"/>
                <a:cs typeface="Times New Roman" pitchFamily="18" charset="0"/>
              </a:rPr>
              <a:t>Travelling salesman problem</a:t>
            </a:r>
          </a:p>
          <a:p>
            <a:pPr lvl="1"/>
            <a:r>
              <a:rPr lang="en-US" sz="1800" dirty="0" smtClean="0">
                <a:solidFill>
                  <a:srgbClr val="002060"/>
                </a:solidFill>
                <a:latin typeface="Times New Roman" pitchFamily="18" charset="0"/>
                <a:cs typeface="Times New Roman" pitchFamily="18" charset="0"/>
              </a:rPr>
              <a:t>Weather prediction</a:t>
            </a:r>
          </a:p>
          <a:p>
            <a:pPr lvl="1"/>
            <a:r>
              <a:rPr lang="en-US" sz="1800" dirty="0" smtClean="0">
                <a:solidFill>
                  <a:srgbClr val="002060"/>
                </a:solidFill>
                <a:latin typeface="Times New Roman" pitchFamily="18" charset="0"/>
                <a:cs typeface="Times New Roman" pitchFamily="18" charset="0"/>
              </a:rPr>
              <a:t>Web browsing</a:t>
            </a:r>
          </a:p>
          <a:p>
            <a:pPr lvl="1"/>
            <a:r>
              <a:rPr lang="en-US" sz="1800" dirty="0" smtClean="0">
                <a:solidFill>
                  <a:srgbClr val="002060"/>
                </a:solidFill>
                <a:latin typeface="Times New Roman" pitchFamily="18" charset="0"/>
                <a:cs typeface="Times New Roman" pitchFamily="18" charset="0"/>
              </a:rPr>
              <a:t>Playing games (e.g., chess), etc.</a:t>
            </a:r>
          </a:p>
          <a:p>
            <a:pPr marL="365760" lvl="1" indent="0">
              <a:buNone/>
            </a:pPr>
            <a:endParaRPr lang="en-US" sz="1800" dirty="0">
              <a:solidFill>
                <a:srgbClr val="002060"/>
              </a:solidFill>
              <a:latin typeface="Times New Roman" pitchFamily="18" charset="0"/>
              <a:cs typeface="Times New Roman" pitchFamily="18" charset="0"/>
            </a:endParaRP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What is a digital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14</a:t>
            </a:fld>
            <a:endParaRPr lang="en-IN"/>
          </a:p>
        </p:txBody>
      </p:sp>
      <p:sp>
        <p:nvSpPr>
          <p:cNvPr id="6" name="Date Placeholder 5"/>
          <p:cNvSpPr>
            <a:spLocks noGrp="1"/>
          </p:cNvSpPr>
          <p:nvPr>
            <p:ph type="dt" sz="half" idx="10"/>
          </p:nvPr>
        </p:nvSpPr>
        <p:spPr/>
        <p:txBody>
          <a:bodyPr/>
          <a:lstStyle/>
          <a:p>
            <a:r>
              <a:rPr lang="en-US" smtClean="0"/>
              <a:t>Lecture #01: © DSamanta</a:t>
            </a:r>
            <a:endParaRPr lang="en-IN" dirty="0"/>
          </a:p>
        </p:txBody>
      </p:sp>
      <p:sp>
        <p:nvSpPr>
          <p:cNvPr id="7" name="TextBox 6"/>
          <p:cNvSpPr txBox="1"/>
          <p:nvPr/>
        </p:nvSpPr>
        <p:spPr>
          <a:xfrm>
            <a:off x="179512" y="5445224"/>
            <a:ext cx="8784976" cy="646331"/>
          </a:xfrm>
          <a:prstGeom prst="rect">
            <a:avLst/>
          </a:prstGeom>
          <a:gradFill flip="none" rotWithShape="1">
            <a:gsLst>
              <a:gs pos="0">
                <a:schemeClr val="accent1">
                  <a:lumMod val="60000"/>
                  <a:lumOff val="40000"/>
                  <a:alpha val="91000"/>
                </a:schemeClr>
              </a:gs>
              <a:gs pos="98000">
                <a:schemeClr val="accent1">
                  <a:lumMod val="0"/>
                  <a:lumOff val="100000"/>
                </a:schemeClr>
              </a:gs>
              <a:gs pos="100000">
                <a:schemeClr val="accent1">
                  <a:lumMod val="100000"/>
                </a:schemeClr>
              </a:gs>
            </a:gsLst>
            <a:path path="circle">
              <a:fillToRect l="50000" t="50000" r="50000" b="50000"/>
            </a:path>
            <a:tileRect/>
          </a:gradFill>
        </p:spPr>
        <p:txBody>
          <a:bodyPr wrap="square" rtlCol="0">
            <a:spAutoFit/>
          </a:bodyPr>
          <a:lstStyle/>
          <a:p>
            <a:pPr marL="365760" lvl="1" indent="0">
              <a:buNone/>
            </a:pPr>
            <a:r>
              <a:rPr lang="en-IN" dirty="0">
                <a:solidFill>
                  <a:schemeClr val="accent6">
                    <a:lumMod val="75000"/>
                  </a:schemeClr>
                </a:solidFill>
                <a:latin typeface="Times New Roman" pitchFamily="18" charset="0"/>
                <a:cs typeface="Times New Roman" pitchFamily="18" charset="0"/>
              </a:rPr>
              <a:t>A computer is a device that can solve these and similar problems. A digital computer accepts, processes and outputs data in digitized forms (as opposed to </a:t>
            </a:r>
            <a:r>
              <a:rPr lang="en-IN" dirty="0" err="1">
                <a:solidFill>
                  <a:schemeClr val="accent6">
                    <a:lumMod val="75000"/>
                  </a:schemeClr>
                </a:solidFill>
                <a:latin typeface="Times New Roman" pitchFamily="18" charset="0"/>
                <a:cs typeface="Times New Roman" pitchFamily="18" charset="0"/>
              </a:rPr>
              <a:t>analog</a:t>
            </a:r>
            <a:r>
              <a:rPr lang="en-IN" dirty="0">
                <a:solidFill>
                  <a:schemeClr val="accent6">
                    <a:lumMod val="75000"/>
                  </a:schemeClr>
                </a:solidFill>
                <a:latin typeface="Times New Roman" pitchFamily="18" charset="0"/>
                <a:cs typeface="Times New Roman" pitchFamily="18" charset="0"/>
              </a:rPr>
              <a:t> forms). </a:t>
            </a:r>
          </a:p>
        </p:txBody>
      </p:sp>
    </p:spTree>
    <p:extLst>
      <p:ext uri="{BB962C8B-B14F-4D97-AF65-F5344CB8AC3E}">
        <p14:creationId xmlns:p14="http://schemas.microsoft.com/office/powerpoint/2010/main" val="2924705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4266" y="2852936"/>
            <a:ext cx="4104456" cy="1296144"/>
          </a:xfrm>
        </p:spPr>
        <p:txBody>
          <a:bodyPr>
            <a:normAutofit fontScale="77500" lnSpcReduction="20000"/>
          </a:bodyPr>
          <a:lstStyle/>
          <a:p>
            <a:r>
              <a:rPr lang="en-US" sz="2300" dirty="0" smtClean="0">
                <a:solidFill>
                  <a:srgbClr val="002060"/>
                </a:solidFill>
                <a:latin typeface="Times New Roman" pitchFamily="18" charset="0"/>
                <a:cs typeface="Times New Roman" pitchFamily="18" charset="0"/>
              </a:rPr>
              <a:t>John Von Neumann (1903-1957)</a:t>
            </a:r>
          </a:p>
          <a:p>
            <a:pPr lvl="1">
              <a:buFont typeface="Times New Roman" pitchFamily="18" charset="0"/>
              <a:buChar char="ᴥ"/>
            </a:pPr>
            <a:r>
              <a:rPr lang="en-US" dirty="0" smtClean="0">
                <a:solidFill>
                  <a:srgbClr val="002060"/>
                </a:solidFill>
                <a:latin typeface="Times New Roman" pitchFamily="18" charset="0"/>
                <a:cs typeface="Times New Roman" pitchFamily="18" charset="0"/>
              </a:rPr>
              <a:t> Father of “Modern Computer”</a:t>
            </a:r>
          </a:p>
          <a:p>
            <a:pPr lvl="4">
              <a:buFont typeface="Times New Roman" pitchFamily="18" charset="0"/>
              <a:buChar char="ᴥ"/>
            </a:pPr>
            <a:endParaRPr lang="en-US" sz="1100" dirty="0" smtClean="0">
              <a:solidFill>
                <a:srgbClr val="002060"/>
              </a:solidFill>
              <a:latin typeface="Times New Roman" pitchFamily="18" charset="0"/>
              <a:cs typeface="Times New Roman" pitchFamily="18" charset="0"/>
            </a:endParaRPr>
          </a:p>
          <a:p>
            <a:pPr lvl="1">
              <a:buFont typeface="Times New Roman" pitchFamily="18" charset="0"/>
              <a:buChar char="ᴥ"/>
            </a:pPr>
            <a:r>
              <a:rPr lang="en-US" dirty="0" smtClean="0">
                <a:solidFill>
                  <a:srgbClr val="002060"/>
                </a:solidFill>
                <a:latin typeface="Times New Roman" pitchFamily="18" charset="0"/>
                <a:cs typeface="Times New Roman" pitchFamily="18" charset="0"/>
              </a:rPr>
              <a:t> First time he proposed the concept of “</a:t>
            </a:r>
            <a:r>
              <a:rPr lang="en-US" dirty="0" smtClean="0">
                <a:solidFill>
                  <a:schemeClr val="accent6">
                    <a:lumMod val="75000"/>
                  </a:schemeClr>
                </a:solidFill>
                <a:latin typeface="Times New Roman" pitchFamily="18" charset="0"/>
                <a:cs typeface="Times New Roman" pitchFamily="18" charset="0"/>
              </a:rPr>
              <a:t>Stored-program computer</a:t>
            </a:r>
            <a:r>
              <a:rPr lang="en-US" dirty="0" smtClean="0">
                <a:solidFill>
                  <a:srgbClr val="002060"/>
                </a:solidFill>
                <a:latin typeface="Times New Roman" pitchFamily="18" charset="0"/>
                <a:cs typeface="Times New Roman" pitchFamily="18" charset="0"/>
              </a:rPr>
              <a:t>” </a:t>
            </a:r>
          </a:p>
          <a:p>
            <a:pPr marL="365760" lvl="1" indent="0">
              <a:buNone/>
            </a:pPr>
            <a:endParaRPr lang="en-IN" dirty="0">
              <a:solidFill>
                <a:srgbClr val="002060"/>
              </a:solidFill>
              <a:latin typeface="Times New Roman" pitchFamily="18" charset="0"/>
              <a:cs typeface="Times New Roman" pitchFamily="18" charset="0"/>
            </a:endParaRPr>
          </a:p>
        </p:txBody>
      </p:sp>
      <p:sp>
        <p:nvSpPr>
          <p:cNvPr id="5" name="Title 1"/>
          <p:cNvSpPr>
            <a:spLocks noGrp="1"/>
          </p:cNvSpPr>
          <p:nvPr>
            <p:ph type="title"/>
          </p:nvPr>
        </p:nvSpPr>
        <p:spPr>
          <a:xfrm>
            <a:off x="179512" y="188640"/>
            <a:ext cx="8712968" cy="1008112"/>
          </a:xfrm>
        </p:spPr>
        <p:txBody>
          <a:bodyPr>
            <a:normAutofit fontScale="90000"/>
          </a:bodyPr>
          <a:lstStyle/>
          <a:p>
            <a:pPr marL="0" indent="0" algn="l">
              <a:buNone/>
            </a:pPr>
            <a:r>
              <a:rPr lang="en-US" sz="4000" dirty="0" smtClean="0">
                <a:solidFill>
                  <a:srgbClr val="7030A0"/>
                </a:solidFill>
                <a:latin typeface="Times New Roman" pitchFamily="18" charset="0"/>
                <a:cs typeface="Times New Roman" pitchFamily="18" charset="0"/>
              </a:rPr>
              <a:t>Basic components of a digital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15</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1026"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052736"/>
            <a:ext cx="466725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53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9512" y="188640"/>
            <a:ext cx="8712968" cy="1008112"/>
          </a:xfrm>
        </p:spPr>
        <p:txBody>
          <a:bodyPr>
            <a:normAutofit fontScale="90000"/>
          </a:bodyPr>
          <a:lstStyle/>
          <a:p>
            <a:pPr marL="0" indent="0" algn="l">
              <a:buNone/>
            </a:pPr>
            <a:r>
              <a:rPr lang="en-US" sz="4000" dirty="0" smtClean="0">
                <a:solidFill>
                  <a:srgbClr val="7030A0"/>
                </a:solidFill>
                <a:latin typeface="Times New Roman" pitchFamily="18" charset="0"/>
                <a:cs typeface="Times New Roman" pitchFamily="18" charset="0"/>
              </a:rPr>
              <a:t>Basic components of a digital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16</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9" name="Picture 2" descr="File:Von Neumann Architectur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60848"/>
            <a:ext cx="4481581" cy="259228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357584" y="5013176"/>
            <a:ext cx="2910412" cy="307777"/>
          </a:xfrm>
          <a:prstGeom prst="rect">
            <a:avLst/>
          </a:prstGeom>
        </p:spPr>
        <p:txBody>
          <a:bodyPr wrap="none">
            <a:spAutoFit/>
          </a:bodyPr>
          <a:lstStyle/>
          <a:p>
            <a:r>
              <a:rPr lang="en-IN" sz="1400" dirty="0" smtClean="0">
                <a:latin typeface="Times New Roman" pitchFamily="18" charset="0"/>
                <a:cs typeface="Times New Roman" pitchFamily="18" charset="0"/>
              </a:rPr>
              <a:t>Von Neumann Computer Architecture</a:t>
            </a:r>
            <a:endParaRPr lang="en-IN" sz="1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46687"/>
            <a:ext cx="371907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27584" y="5300719"/>
            <a:ext cx="2231701" cy="307777"/>
          </a:xfrm>
          <a:prstGeom prst="rect">
            <a:avLst/>
          </a:prstGeom>
        </p:spPr>
        <p:txBody>
          <a:bodyPr wrap="none">
            <a:spAutoFit/>
          </a:bodyPr>
          <a:lstStyle/>
          <a:p>
            <a:r>
              <a:rPr lang="en-IN" sz="1400" dirty="0" smtClean="0">
                <a:latin typeface="Times New Roman" pitchFamily="18" charset="0"/>
                <a:cs typeface="Times New Roman" pitchFamily="18" charset="0"/>
              </a:rPr>
              <a:t>How a human system work?</a:t>
            </a:r>
            <a:endParaRPr lang="en-IN" sz="1400" dirty="0">
              <a:latin typeface="Times New Roman" pitchFamily="18" charset="0"/>
              <a:cs typeface="Times New Roman" pitchFamily="18" charset="0"/>
            </a:endParaRPr>
          </a:p>
        </p:txBody>
      </p:sp>
    </p:spTree>
    <p:extLst>
      <p:ext uri="{BB962C8B-B14F-4D97-AF65-F5344CB8AC3E}">
        <p14:creationId xmlns:p14="http://schemas.microsoft.com/office/powerpoint/2010/main" val="4021819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196752"/>
            <a:ext cx="3600400" cy="4929728"/>
          </a:xfrm>
        </p:spPr>
        <p:txBody>
          <a:bodyPr/>
          <a:lstStyle/>
          <a:p>
            <a:pPr marL="45720" indent="0">
              <a:buNone/>
            </a:pPr>
            <a:r>
              <a:rPr lang="en-US" sz="2000" dirty="0" smtClean="0">
                <a:latin typeface="Times New Roman" pitchFamily="18" charset="0"/>
                <a:cs typeface="Times New Roman" pitchFamily="18" charset="0"/>
              </a:rPr>
              <a:t>Input</a:t>
            </a:r>
          </a:p>
          <a:p>
            <a:pPr lvl="1">
              <a:buFont typeface="Wingdings" pitchFamily="2" charset="2"/>
              <a:buChar char="§"/>
            </a:pPr>
            <a:r>
              <a:rPr lang="en-US" sz="1800" dirty="0" smtClean="0">
                <a:latin typeface="Times New Roman" pitchFamily="18" charset="0"/>
                <a:cs typeface="Times New Roman" pitchFamily="18" charset="0"/>
              </a:rPr>
              <a:t>User gives a set of (zero or more) input</a:t>
            </a:r>
          </a:p>
          <a:p>
            <a:pPr marL="365760" lvl="1" indent="0">
              <a:buNone/>
            </a:pPr>
            <a:endParaRPr lang="en-US" sz="1800" dirty="0" smtClean="0">
              <a:latin typeface="Times New Roman" pitchFamily="18" charset="0"/>
              <a:cs typeface="Times New Roman" pitchFamily="18" charset="0"/>
            </a:endParaRPr>
          </a:p>
          <a:p>
            <a:pPr marL="45720" indent="0">
              <a:buNone/>
            </a:pPr>
            <a:r>
              <a:rPr lang="en-US" sz="2000" dirty="0" smtClean="0">
                <a:latin typeface="Times New Roman" pitchFamily="18" charset="0"/>
                <a:cs typeface="Times New Roman" pitchFamily="18" charset="0"/>
              </a:rPr>
              <a:t>Processing</a:t>
            </a:r>
          </a:p>
          <a:p>
            <a:pPr lvl="1">
              <a:buFont typeface="Wingdings" pitchFamily="2" charset="2"/>
              <a:buChar char="§"/>
            </a:pPr>
            <a:r>
              <a:rPr lang="en-IN" sz="1800" dirty="0">
                <a:latin typeface="Times New Roman" pitchFamily="18" charset="0"/>
                <a:cs typeface="Times New Roman" pitchFamily="18" charset="0"/>
              </a:rPr>
              <a:t>The input data is processed by a well-defined and finite sequence of </a:t>
            </a:r>
            <a:r>
              <a:rPr lang="en-IN" sz="1800" dirty="0" smtClean="0">
                <a:latin typeface="Times New Roman" pitchFamily="18" charset="0"/>
                <a:cs typeface="Times New Roman" pitchFamily="18" charset="0"/>
              </a:rPr>
              <a:t>steps (also called </a:t>
            </a:r>
            <a:r>
              <a:rPr lang="en-IN" sz="1800" dirty="0" smtClean="0">
                <a:solidFill>
                  <a:schemeClr val="accent6">
                    <a:lumMod val="75000"/>
                  </a:schemeClr>
                </a:solidFill>
                <a:latin typeface="Times New Roman" pitchFamily="18" charset="0"/>
                <a:cs typeface="Times New Roman" pitchFamily="18" charset="0"/>
              </a:rPr>
              <a:t>program</a:t>
            </a:r>
            <a:r>
              <a:rPr lang="en-IN" sz="1800" dirty="0" smtClean="0">
                <a:latin typeface="Times New Roman" pitchFamily="18" charset="0"/>
                <a:cs typeface="Times New Roman" pitchFamily="18" charset="0"/>
              </a:rPr>
              <a:t>.</a:t>
            </a:r>
          </a:p>
          <a:p>
            <a:pPr marL="365760" lvl="1" indent="0">
              <a:buNone/>
            </a:pPr>
            <a:endParaRPr lang="en-US" sz="1800" dirty="0">
              <a:latin typeface="Times New Roman" pitchFamily="18" charset="0"/>
              <a:cs typeface="Times New Roman" pitchFamily="18" charset="0"/>
            </a:endParaRPr>
          </a:p>
          <a:p>
            <a:pPr marL="45720" indent="0">
              <a:buNone/>
            </a:pPr>
            <a:r>
              <a:rPr lang="en-US" sz="2000" dirty="0" smtClean="0">
                <a:latin typeface="Times New Roman" pitchFamily="18" charset="0"/>
                <a:cs typeface="Times New Roman" pitchFamily="18" charset="0"/>
              </a:rPr>
              <a:t>Output</a:t>
            </a:r>
          </a:p>
          <a:p>
            <a:pPr lvl="1">
              <a:buFont typeface="Wingdings" pitchFamily="2" charset="2"/>
              <a:buChar char="§"/>
            </a:pPr>
            <a:r>
              <a:rPr lang="en-IN" sz="1800" dirty="0">
                <a:latin typeface="Times New Roman" pitchFamily="18" charset="0"/>
                <a:cs typeface="Times New Roman" pitchFamily="18" charset="0"/>
              </a:rPr>
              <a:t>Some data available from the processing step are output </a:t>
            </a:r>
            <a:r>
              <a:rPr lang="en-IN" sz="1800" dirty="0" smtClean="0">
                <a:latin typeface="Times New Roman" pitchFamily="18" charset="0"/>
                <a:cs typeface="Times New Roman" pitchFamily="18" charset="0"/>
              </a:rPr>
              <a:t>(at least one) to </a:t>
            </a:r>
            <a:r>
              <a:rPr lang="en-IN" sz="1800" dirty="0">
                <a:latin typeface="Times New Roman" pitchFamily="18" charset="0"/>
                <a:cs typeface="Times New Roman" pitchFamily="18" charset="0"/>
              </a:rPr>
              <a:t>the user. </a:t>
            </a:r>
          </a:p>
        </p:txBody>
      </p:sp>
      <p:sp>
        <p:nvSpPr>
          <p:cNvPr id="5" name="Title 1"/>
          <p:cNvSpPr>
            <a:spLocks noGrp="1"/>
          </p:cNvSpPr>
          <p:nvPr>
            <p:ph type="title"/>
          </p:nvPr>
        </p:nvSpPr>
        <p:spPr>
          <a:xfrm>
            <a:off x="179512" y="188640"/>
            <a:ext cx="8712968" cy="1008112"/>
          </a:xfrm>
        </p:spPr>
        <p:txBody>
          <a:bodyPr>
            <a:normAutofit fontScale="90000"/>
          </a:bodyPr>
          <a:lstStyle/>
          <a:p>
            <a:pPr marL="0" indent="0" algn="l">
              <a:buNone/>
            </a:pPr>
            <a:r>
              <a:rPr lang="en-US" sz="4000" dirty="0">
                <a:solidFill>
                  <a:srgbClr val="7030A0"/>
                </a:solidFill>
                <a:latin typeface="Times New Roman" pitchFamily="18" charset="0"/>
                <a:cs typeface="Times New Roman" pitchFamily="18" charset="0"/>
              </a:rPr>
              <a:t>Basic components of a digital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17</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04987"/>
            <a:ext cx="3281729" cy="299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670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196752"/>
            <a:ext cx="8712968" cy="4929728"/>
          </a:xfrm>
        </p:spPr>
        <p:txBody>
          <a:bodyPr>
            <a:normAutofit fontScale="92500" lnSpcReduction="20000"/>
          </a:bodyPr>
          <a:lstStyle/>
          <a:p>
            <a:pPr marL="45720" indent="0">
              <a:buNone/>
            </a:pPr>
            <a:r>
              <a:rPr lang="en-US" sz="2100" b="1" dirty="0" smtClean="0">
                <a:solidFill>
                  <a:srgbClr val="002060"/>
                </a:solidFill>
                <a:latin typeface="Times New Roman" pitchFamily="18" charset="0"/>
                <a:cs typeface="Times New Roman" pitchFamily="18" charset="0"/>
              </a:rPr>
              <a:t>Input devices  </a:t>
            </a:r>
          </a:p>
          <a:p>
            <a:pPr marL="45720" indent="0">
              <a:buNone/>
            </a:pPr>
            <a:r>
              <a:rPr lang="en-IN" sz="1900" dirty="0" smtClean="0">
                <a:solidFill>
                  <a:srgbClr val="002060"/>
                </a:solidFill>
                <a:latin typeface="Times New Roman" pitchFamily="18" charset="0"/>
                <a:cs typeface="Times New Roman" pitchFamily="18" charset="0"/>
              </a:rPr>
              <a:t>These </a:t>
            </a:r>
            <a:r>
              <a:rPr lang="en-IN" sz="1900" dirty="0">
                <a:solidFill>
                  <a:srgbClr val="002060"/>
                </a:solidFill>
                <a:latin typeface="Times New Roman" pitchFamily="18" charset="0"/>
                <a:cs typeface="Times New Roman" pitchFamily="18" charset="0"/>
              </a:rPr>
              <a:t>are the devices using which the user provides input instances. In a programmable computer, input devices are also used to input programs. </a:t>
            </a:r>
            <a:endParaRPr lang="en-IN" sz="1900" dirty="0" smtClean="0">
              <a:solidFill>
                <a:srgbClr val="002060"/>
              </a:solidFill>
              <a:latin typeface="Times New Roman" pitchFamily="18" charset="0"/>
              <a:cs typeface="Times New Roman" pitchFamily="18" charset="0"/>
            </a:endParaRPr>
          </a:p>
          <a:p>
            <a:pPr lvl="1">
              <a:buFont typeface="Wingdings" pitchFamily="2" charset="2"/>
              <a:buChar char="§"/>
            </a:pPr>
            <a:r>
              <a:rPr lang="en-IN" sz="1600" dirty="0" smtClean="0">
                <a:solidFill>
                  <a:srgbClr val="0070C0"/>
                </a:solidFill>
                <a:latin typeface="Times New Roman" pitchFamily="18" charset="0"/>
                <a:cs typeface="Times New Roman" pitchFamily="18" charset="0"/>
              </a:rPr>
              <a:t>Example: Keyboard, mouse, scanner (camera), etc.</a:t>
            </a:r>
            <a:endParaRPr lang="en-US" sz="1600" dirty="0" smtClean="0">
              <a:solidFill>
                <a:srgbClr val="0070C0"/>
              </a:solidFill>
              <a:latin typeface="Times New Roman" pitchFamily="18" charset="0"/>
              <a:cs typeface="Times New Roman" pitchFamily="18" charset="0"/>
            </a:endParaRPr>
          </a:p>
          <a:p>
            <a:pPr marL="365760" lvl="1" indent="0">
              <a:buNone/>
            </a:pPr>
            <a:endParaRPr lang="en-US" sz="1800" dirty="0" smtClean="0">
              <a:solidFill>
                <a:srgbClr val="002060"/>
              </a:solidFill>
              <a:latin typeface="Times New Roman" pitchFamily="18" charset="0"/>
              <a:cs typeface="Times New Roman" pitchFamily="18" charset="0"/>
            </a:endParaRPr>
          </a:p>
          <a:p>
            <a:pPr marL="45720" indent="0">
              <a:buNone/>
            </a:pPr>
            <a:r>
              <a:rPr lang="en-US" sz="2100" b="1" dirty="0" smtClean="0">
                <a:solidFill>
                  <a:srgbClr val="002060"/>
                </a:solidFill>
                <a:latin typeface="Times New Roman" pitchFamily="18" charset="0"/>
                <a:cs typeface="Times New Roman" pitchFamily="18" charset="0"/>
              </a:rPr>
              <a:t>Processing unit </a:t>
            </a:r>
          </a:p>
          <a:p>
            <a:pPr marL="45720" indent="0">
              <a:buNone/>
            </a:pPr>
            <a:r>
              <a:rPr lang="en-IN" sz="1900" dirty="0" smtClean="0">
                <a:solidFill>
                  <a:srgbClr val="002060"/>
                </a:solidFill>
                <a:latin typeface="Times New Roman" pitchFamily="18" charset="0"/>
                <a:cs typeface="Times New Roman" pitchFamily="18" charset="0"/>
              </a:rPr>
              <a:t>The </a:t>
            </a:r>
            <a:r>
              <a:rPr lang="en-IN" sz="1900" dirty="0">
                <a:solidFill>
                  <a:srgbClr val="002060"/>
                </a:solidFill>
                <a:latin typeface="Times New Roman" pitchFamily="18" charset="0"/>
                <a:cs typeface="Times New Roman" pitchFamily="18" charset="0"/>
              </a:rPr>
              <a:t>central processing unit (CPU) is the brain of the computing device and performs the basic processing steps. A CPU typically consists </a:t>
            </a:r>
            <a:r>
              <a:rPr lang="en-IN" sz="1900" dirty="0" smtClean="0">
                <a:solidFill>
                  <a:srgbClr val="002060"/>
                </a:solidFill>
                <a:latin typeface="Times New Roman" pitchFamily="18" charset="0"/>
                <a:cs typeface="Times New Roman" pitchFamily="18" charset="0"/>
              </a:rPr>
              <a:t>of:</a:t>
            </a:r>
          </a:p>
          <a:p>
            <a:pPr lvl="1">
              <a:buFont typeface="Wingdings" pitchFamily="2" charset="2"/>
              <a:buChar char="§"/>
            </a:pPr>
            <a:r>
              <a:rPr lang="en-IN" sz="1600" dirty="0" smtClean="0">
                <a:solidFill>
                  <a:srgbClr val="002060"/>
                </a:solidFill>
                <a:latin typeface="Times New Roman" pitchFamily="18" charset="0"/>
                <a:cs typeface="Times New Roman" pitchFamily="18" charset="0"/>
              </a:rPr>
              <a:t>An </a:t>
            </a:r>
            <a:r>
              <a:rPr lang="en-IN" sz="1600" dirty="0">
                <a:solidFill>
                  <a:srgbClr val="002060"/>
                </a:solidFill>
                <a:latin typeface="Times New Roman" pitchFamily="18" charset="0"/>
                <a:cs typeface="Times New Roman" pitchFamily="18" charset="0"/>
              </a:rPr>
              <a:t>arithmetic and logical unit (ALU): This provides the basic operational units of the CPU. It is made up of units (like adders, multipliers) that perform arithmetic operations on integers and real numbers, and of units that perform logical operations (logical and bitwise AND, OR etc</a:t>
            </a:r>
            <a:r>
              <a:rPr lang="en-IN" sz="1600" dirty="0" smtClean="0">
                <a:solidFill>
                  <a:srgbClr val="002060"/>
                </a:solidFill>
                <a:latin typeface="Times New Roman" pitchFamily="18" charset="0"/>
                <a:cs typeface="Times New Roman" pitchFamily="18" charset="0"/>
              </a:rPr>
              <a:t>.).</a:t>
            </a:r>
          </a:p>
          <a:p>
            <a:pPr lvl="1">
              <a:buFont typeface="Wingdings" pitchFamily="2" charset="2"/>
              <a:buChar char="§"/>
            </a:pPr>
            <a:r>
              <a:rPr lang="en-IN" sz="1600" dirty="0" smtClean="0">
                <a:solidFill>
                  <a:srgbClr val="002060"/>
                </a:solidFill>
                <a:latin typeface="Times New Roman" pitchFamily="18" charset="0"/>
                <a:cs typeface="Times New Roman" pitchFamily="18" charset="0"/>
              </a:rPr>
              <a:t>A </a:t>
            </a:r>
            <a:r>
              <a:rPr lang="en-IN" sz="1600" dirty="0">
                <a:solidFill>
                  <a:srgbClr val="002060"/>
                </a:solidFill>
                <a:latin typeface="Times New Roman" pitchFamily="18" charset="0"/>
                <a:cs typeface="Times New Roman" pitchFamily="18" charset="0"/>
              </a:rPr>
              <a:t>control unit: This unit is responsible for controlling flow of data and </a:t>
            </a:r>
            <a:r>
              <a:rPr lang="en-IN" sz="1600" dirty="0" smtClean="0">
                <a:solidFill>
                  <a:srgbClr val="002060"/>
                </a:solidFill>
                <a:latin typeface="Times New Roman" pitchFamily="18" charset="0"/>
                <a:cs typeface="Times New Roman" pitchFamily="18" charset="0"/>
              </a:rPr>
              <a:t>instructions.</a:t>
            </a:r>
          </a:p>
          <a:p>
            <a:pPr lvl="1">
              <a:buFont typeface="Wingdings" pitchFamily="2" charset="2"/>
              <a:buChar char="§"/>
            </a:pPr>
            <a:r>
              <a:rPr lang="en-IN" sz="1600" dirty="0" smtClean="0">
                <a:solidFill>
                  <a:srgbClr val="002060"/>
                </a:solidFill>
                <a:latin typeface="Times New Roman" pitchFamily="18" charset="0"/>
                <a:cs typeface="Times New Roman" pitchFamily="18" charset="0"/>
              </a:rPr>
              <a:t>General </a:t>
            </a:r>
            <a:r>
              <a:rPr lang="en-IN" sz="1600" dirty="0">
                <a:solidFill>
                  <a:srgbClr val="002060"/>
                </a:solidFill>
                <a:latin typeface="Times New Roman" pitchFamily="18" charset="0"/>
                <a:cs typeface="Times New Roman" pitchFamily="18" charset="0"/>
              </a:rPr>
              <a:t>purpose registers: A CPU usually consists of a finite number of memory cells that work as scratch locations for storing intermediate results and values. </a:t>
            </a:r>
            <a:r>
              <a:rPr lang="en-US" sz="1600" dirty="0" smtClean="0">
                <a:solidFill>
                  <a:srgbClr val="002060"/>
                </a:solidFill>
                <a:latin typeface="Times New Roman" pitchFamily="18" charset="0"/>
                <a:cs typeface="Times New Roman" pitchFamily="18" charset="0"/>
              </a:rPr>
              <a:t> </a:t>
            </a:r>
            <a:endParaRPr lang="en-IN" sz="1600" dirty="0" smtClean="0">
              <a:solidFill>
                <a:srgbClr val="002060"/>
              </a:solidFill>
              <a:latin typeface="Times New Roman" pitchFamily="18" charset="0"/>
              <a:cs typeface="Times New Roman" pitchFamily="18" charset="0"/>
            </a:endParaRPr>
          </a:p>
          <a:p>
            <a:pPr marL="365760" lvl="1" indent="0">
              <a:buNone/>
            </a:pPr>
            <a:endParaRPr lang="en-US" sz="1800" dirty="0">
              <a:solidFill>
                <a:srgbClr val="002060"/>
              </a:solidFill>
              <a:latin typeface="Times New Roman" pitchFamily="18" charset="0"/>
              <a:cs typeface="Times New Roman" pitchFamily="18" charset="0"/>
            </a:endParaRPr>
          </a:p>
          <a:p>
            <a:pPr marL="45720" indent="0">
              <a:buNone/>
            </a:pPr>
            <a:r>
              <a:rPr lang="en-US" sz="1900" b="1" dirty="0" smtClean="0">
                <a:solidFill>
                  <a:srgbClr val="002060"/>
                </a:solidFill>
                <a:latin typeface="Times New Roman" pitchFamily="18" charset="0"/>
                <a:cs typeface="Times New Roman" pitchFamily="18" charset="0"/>
              </a:rPr>
              <a:t>Output devices </a:t>
            </a:r>
          </a:p>
          <a:p>
            <a:pPr marL="45720" indent="0">
              <a:buNone/>
            </a:pPr>
            <a:r>
              <a:rPr lang="en-IN" sz="1700" dirty="0" smtClean="0">
                <a:solidFill>
                  <a:srgbClr val="002060"/>
                </a:solidFill>
                <a:latin typeface="Times New Roman" pitchFamily="18" charset="0"/>
                <a:cs typeface="Times New Roman" pitchFamily="18" charset="0"/>
              </a:rPr>
              <a:t>These </a:t>
            </a:r>
            <a:r>
              <a:rPr lang="en-IN" sz="1700" dirty="0">
                <a:solidFill>
                  <a:srgbClr val="002060"/>
                </a:solidFill>
                <a:latin typeface="Times New Roman" pitchFamily="18" charset="0"/>
                <a:cs typeface="Times New Roman" pitchFamily="18" charset="0"/>
              </a:rPr>
              <a:t>devices notify the user about the outputs of a computation. </a:t>
            </a:r>
            <a:endParaRPr lang="en-IN" sz="1700" dirty="0" smtClean="0">
              <a:solidFill>
                <a:srgbClr val="002060"/>
              </a:solidFill>
              <a:latin typeface="Times New Roman" pitchFamily="18" charset="0"/>
              <a:cs typeface="Times New Roman" pitchFamily="18" charset="0"/>
            </a:endParaRPr>
          </a:p>
          <a:p>
            <a:pPr lvl="1">
              <a:buFont typeface="Wingdings" pitchFamily="2" charset="2"/>
              <a:buChar char="§"/>
            </a:pPr>
            <a:r>
              <a:rPr lang="en-IN" sz="1500" dirty="0" smtClean="0">
                <a:solidFill>
                  <a:srgbClr val="0070C0"/>
                </a:solidFill>
                <a:latin typeface="Times New Roman" pitchFamily="18" charset="0"/>
                <a:cs typeface="Times New Roman" pitchFamily="18" charset="0"/>
              </a:rPr>
              <a:t>Example</a:t>
            </a:r>
            <a:r>
              <a:rPr lang="en-IN" sz="1500" dirty="0">
                <a:solidFill>
                  <a:srgbClr val="0070C0"/>
                </a:solidFill>
                <a:latin typeface="Times New Roman" pitchFamily="18" charset="0"/>
                <a:cs typeface="Times New Roman" pitchFamily="18" charset="0"/>
              </a:rPr>
              <a:t>: S</a:t>
            </a:r>
            <a:r>
              <a:rPr lang="en-IN" sz="1500" dirty="0" smtClean="0">
                <a:solidFill>
                  <a:srgbClr val="0070C0"/>
                </a:solidFill>
                <a:latin typeface="Times New Roman" pitchFamily="18" charset="0"/>
                <a:cs typeface="Times New Roman" pitchFamily="18" charset="0"/>
              </a:rPr>
              <a:t>creen</a:t>
            </a:r>
            <a:r>
              <a:rPr lang="en-IN" sz="1500" dirty="0">
                <a:solidFill>
                  <a:srgbClr val="0070C0"/>
                </a:solidFill>
                <a:latin typeface="Times New Roman" pitchFamily="18" charset="0"/>
                <a:cs typeface="Times New Roman" pitchFamily="18" charset="0"/>
              </a:rPr>
              <a:t>, </a:t>
            </a:r>
            <a:r>
              <a:rPr lang="en-IN" sz="1500" dirty="0" smtClean="0">
                <a:solidFill>
                  <a:srgbClr val="0070C0"/>
                </a:solidFill>
                <a:latin typeface="Times New Roman" pitchFamily="18" charset="0"/>
                <a:cs typeface="Times New Roman" pitchFamily="18" charset="0"/>
              </a:rPr>
              <a:t>printer, speaker, plotter, etc. </a:t>
            </a:r>
            <a:endParaRPr lang="en-US" sz="1500" dirty="0" smtClean="0">
              <a:solidFill>
                <a:srgbClr val="0070C0"/>
              </a:solidFill>
              <a:latin typeface="Times New Roman" pitchFamily="18" charset="0"/>
              <a:cs typeface="Times New Roman" pitchFamily="18" charset="0"/>
            </a:endParaRPr>
          </a:p>
        </p:txBody>
      </p:sp>
      <p:sp>
        <p:nvSpPr>
          <p:cNvPr id="5" name="Title 1"/>
          <p:cNvSpPr>
            <a:spLocks noGrp="1"/>
          </p:cNvSpPr>
          <p:nvPr>
            <p:ph type="title"/>
          </p:nvPr>
        </p:nvSpPr>
        <p:spPr>
          <a:xfrm>
            <a:off x="179512" y="188640"/>
            <a:ext cx="8712968" cy="1008112"/>
          </a:xfrm>
        </p:spPr>
        <p:txBody>
          <a:bodyPr>
            <a:normAutofit fontScale="90000"/>
          </a:bodyPr>
          <a:lstStyle/>
          <a:p>
            <a:pPr marL="0" indent="0" algn="l">
              <a:buNone/>
            </a:pPr>
            <a:r>
              <a:rPr lang="en-US" sz="4000" dirty="0">
                <a:solidFill>
                  <a:srgbClr val="7030A0"/>
                </a:solidFill>
                <a:latin typeface="Times New Roman" pitchFamily="18" charset="0"/>
                <a:cs typeface="Times New Roman" pitchFamily="18" charset="0"/>
              </a:rPr>
              <a:t>Basic components of a digital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18</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Tree>
    <p:extLst>
      <p:ext uri="{BB962C8B-B14F-4D97-AF65-F5344CB8AC3E}">
        <p14:creationId xmlns:p14="http://schemas.microsoft.com/office/powerpoint/2010/main" val="3171494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z="1000" i="1" dirty="0" smtClean="0"/>
              <a:t>CS 10001 : Programming and Data Structures</a:t>
            </a:r>
            <a:endParaRPr lang="en-IN" sz="1000" i="1" dirty="0"/>
          </a:p>
        </p:txBody>
      </p:sp>
      <p:sp>
        <p:nvSpPr>
          <p:cNvPr id="4" name="Slide Number Placeholder 3"/>
          <p:cNvSpPr>
            <a:spLocks noGrp="1"/>
          </p:cNvSpPr>
          <p:nvPr>
            <p:ph type="sldNum" sz="quarter" idx="12"/>
          </p:nvPr>
        </p:nvSpPr>
        <p:spPr/>
        <p:txBody>
          <a:bodyPr/>
          <a:lstStyle/>
          <a:p>
            <a:fld id="{2412D51A-C1C7-4F6F-ADB4-90C3724E8DB4}" type="slidenum">
              <a:rPr lang="en-IN" smtClean="0"/>
              <a:t>19</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
        <p:nvSpPr>
          <p:cNvPr id="9" name="Title 1"/>
          <p:cNvSpPr>
            <a:spLocks noGrp="1"/>
          </p:cNvSpPr>
          <p:nvPr>
            <p:ph type="title"/>
          </p:nvPr>
        </p:nvSpPr>
        <p:spPr>
          <a:xfrm>
            <a:off x="979984" y="2996952"/>
            <a:ext cx="7488832" cy="1143000"/>
          </a:xfrm>
        </p:spPr>
        <p:txBody>
          <a:bodyPr>
            <a:normAutofit/>
          </a:bodyPr>
          <a:lstStyle/>
          <a:p>
            <a:pPr marL="0" indent="0" algn="ctr">
              <a:buNone/>
            </a:pPr>
            <a:r>
              <a:rPr lang="en-US" sz="4000" dirty="0" smtClean="0">
                <a:solidFill>
                  <a:srgbClr val="0070C0"/>
                </a:solidFill>
                <a:latin typeface="Times New Roman" pitchFamily="18" charset="0"/>
                <a:cs typeface="Times New Roman" pitchFamily="18" charset="0"/>
              </a:rPr>
              <a:t>Fundamental in Processing</a:t>
            </a:r>
            <a:endParaRPr lang="en-IN" sz="4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53133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708920"/>
            <a:ext cx="8064896" cy="1323439"/>
          </a:xfrm>
          <a:prstGeom prst="rect">
            <a:avLst/>
          </a:prstGeom>
        </p:spPr>
        <p:txBody>
          <a:bodyPr wrap="square">
            <a:spAutoFit/>
          </a:bodyPr>
          <a:lstStyle/>
          <a:p>
            <a:r>
              <a:rPr lang="en-US" sz="4000" i="1" dirty="0" smtClean="0">
                <a:solidFill>
                  <a:schemeClr val="accent1">
                    <a:lumMod val="75000"/>
                  </a:schemeClr>
                </a:solidFill>
                <a:latin typeface="Times New Roman" pitchFamily="18" charset="0"/>
                <a:cs typeface="Times New Roman" pitchFamily="18" charset="0"/>
              </a:rPr>
              <a:t>Lecture #1</a:t>
            </a:r>
          </a:p>
          <a:p>
            <a:r>
              <a:rPr lang="en-US" sz="4000" b="1" dirty="0" smtClean="0">
                <a:solidFill>
                  <a:schemeClr val="accent1">
                    <a:lumMod val="75000"/>
                  </a:schemeClr>
                </a:solidFill>
                <a:latin typeface="Times New Roman" pitchFamily="18" charset="0"/>
                <a:cs typeface="Times New Roman" pitchFamily="18" charset="0"/>
              </a:rPr>
              <a:t>Introduction to Digital Computers</a:t>
            </a:r>
            <a:endParaRPr lang="en-IN" sz="4000" b="1" dirty="0">
              <a:solidFill>
                <a:schemeClr val="accent1">
                  <a:lumMod val="75000"/>
                </a:schemeClr>
              </a:solidFill>
            </a:endParaRPr>
          </a:p>
        </p:txBody>
      </p:sp>
      <p:sp>
        <p:nvSpPr>
          <p:cNvPr id="3" name="Date Placeholder 2"/>
          <p:cNvSpPr>
            <a:spLocks noGrp="1"/>
          </p:cNvSpPr>
          <p:nvPr>
            <p:ph type="dt" sz="half" idx="10"/>
          </p:nvPr>
        </p:nvSpPr>
        <p:spPr/>
        <p:txBody>
          <a:bodyPr/>
          <a:lstStyle/>
          <a:p>
            <a:r>
              <a:rPr lang="en-US" smtClean="0"/>
              <a:t>Lecture #01: © DSamanta</a:t>
            </a:r>
            <a:endParaRPr lang="en-IN"/>
          </a:p>
        </p:txBody>
      </p:sp>
      <p:sp>
        <p:nvSpPr>
          <p:cNvPr id="4" name="Footer Placeholder 3"/>
          <p:cNvSpPr>
            <a:spLocks noGrp="1"/>
          </p:cNvSpPr>
          <p:nvPr>
            <p:ph type="ftr" sz="quarter" idx="11"/>
          </p:nvPr>
        </p:nvSpPr>
        <p:spPr/>
        <p:txBody>
          <a:bodyPr/>
          <a:lstStyle/>
          <a:p>
            <a:r>
              <a:rPr lang="en-IN" smtClean="0"/>
              <a:t>CS 10001 : Programming and Data Structures</a:t>
            </a:r>
            <a:endParaRPr lang="en-IN"/>
          </a:p>
        </p:txBody>
      </p:sp>
      <p:sp>
        <p:nvSpPr>
          <p:cNvPr id="5" name="Slide Number Placeholder 4"/>
          <p:cNvSpPr>
            <a:spLocks noGrp="1"/>
          </p:cNvSpPr>
          <p:nvPr>
            <p:ph type="sldNum" sz="quarter" idx="12"/>
          </p:nvPr>
        </p:nvSpPr>
        <p:spPr/>
        <p:txBody>
          <a:bodyPr/>
          <a:lstStyle/>
          <a:p>
            <a:fld id="{2412D51A-C1C7-4F6F-ADB4-90C3724E8DB4}" type="slidenum">
              <a:rPr lang="en-IN" smtClean="0"/>
              <a:t>2</a:t>
            </a:fld>
            <a:endParaRPr lang="en-IN"/>
          </a:p>
        </p:txBody>
      </p:sp>
    </p:spTree>
    <p:extLst>
      <p:ext uri="{BB962C8B-B14F-4D97-AF65-F5344CB8AC3E}">
        <p14:creationId xmlns:p14="http://schemas.microsoft.com/office/powerpoint/2010/main" val="708222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196752"/>
            <a:ext cx="8712968" cy="4929728"/>
          </a:xfrm>
        </p:spPr>
        <p:txBody>
          <a:bodyPr>
            <a:normAutofit/>
          </a:bodyPr>
          <a:lstStyle/>
          <a:p>
            <a:pPr>
              <a:buFont typeface="Arial" pitchFamily="34" charset="0"/>
              <a:buChar char="•"/>
            </a:pPr>
            <a:r>
              <a:rPr lang="en-US" sz="2000" b="1" dirty="0" smtClean="0">
                <a:solidFill>
                  <a:srgbClr val="002060"/>
                </a:solidFill>
                <a:latin typeface="Times New Roman" pitchFamily="18" charset="0"/>
                <a:cs typeface="Times New Roman" pitchFamily="18" charset="0"/>
              </a:rPr>
              <a:t>Number system</a:t>
            </a:r>
          </a:p>
          <a:p>
            <a:pPr lvl="1">
              <a:buFont typeface="Arial" pitchFamily="34" charset="0"/>
              <a:buChar char="•"/>
            </a:pPr>
            <a:r>
              <a:rPr lang="en-US" sz="1800" dirty="0" smtClean="0">
                <a:solidFill>
                  <a:srgbClr val="002060"/>
                </a:solidFill>
                <a:latin typeface="Times New Roman" pitchFamily="18" charset="0"/>
                <a:cs typeface="Times New Roman" pitchFamily="18" charset="0"/>
              </a:rPr>
              <a:t>The basic things with which we compute</a:t>
            </a:r>
          </a:p>
          <a:p>
            <a:pPr lvl="8">
              <a:buFont typeface="Arial" pitchFamily="34" charset="0"/>
              <a:buChar char="•"/>
            </a:pPr>
            <a:endParaRPr lang="en-US" sz="800" dirty="0" smtClean="0">
              <a:solidFill>
                <a:srgbClr val="002060"/>
              </a:solidFill>
              <a:latin typeface="Times New Roman" pitchFamily="18" charset="0"/>
              <a:cs typeface="Times New Roman" pitchFamily="18" charset="0"/>
            </a:endParaRPr>
          </a:p>
          <a:p>
            <a:pPr lvl="1">
              <a:buFont typeface="Arial" pitchFamily="34" charset="0"/>
              <a:buChar char="•"/>
            </a:pPr>
            <a:r>
              <a:rPr lang="en-US" sz="1800" dirty="0" smtClean="0">
                <a:solidFill>
                  <a:srgbClr val="002060"/>
                </a:solidFill>
                <a:latin typeface="Times New Roman" pitchFamily="18" charset="0"/>
                <a:cs typeface="Times New Roman" pitchFamily="18" charset="0"/>
              </a:rPr>
              <a:t>Positional number systems</a:t>
            </a:r>
          </a:p>
          <a:p>
            <a:pPr lvl="2">
              <a:buFont typeface="Arial" pitchFamily="34" charset="0"/>
              <a:buChar char="•"/>
            </a:pPr>
            <a:r>
              <a:rPr lang="en-US" sz="1600" dirty="0" smtClean="0">
                <a:solidFill>
                  <a:srgbClr val="002060"/>
                </a:solidFill>
                <a:latin typeface="Times New Roman" pitchFamily="18" charset="0"/>
                <a:cs typeface="Times New Roman" pitchFamily="18" charset="0"/>
              </a:rPr>
              <a:t>Each position has a weight</a:t>
            </a:r>
          </a:p>
          <a:p>
            <a:pPr lvl="2">
              <a:buFont typeface="Arial" pitchFamily="34" charset="0"/>
              <a:buChar char="•"/>
            </a:pPr>
            <a:r>
              <a:rPr lang="en-US" sz="1600" dirty="0" smtClean="0">
                <a:solidFill>
                  <a:srgbClr val="002060"/>
                </a:solidFill>
                <a:latin typeface="Times New Roman" pitchFamily="18" charset="0"/>
                <a:cs typeface="Times New Roman" pitchFamily="18" charset="0"/>
              </a:rPr>
              <a:t>Decimal number system</a:t>
            </a:r>
          </a:p>
          <a:p>
            <a:pPr lvl="3">
              <a:buFont typeface="Arial" pitchFamily="34" charset="0"/>
              <a:buChar char="•"/>
            </a:pPr>
            <a:r>
              <a:rPr lang="en-US" sz="1400" dirty="0" smtClean="0">
                <a:solidFill>
                  <a:srgbClr val="002060"/>
                </a:solidFill>
                <a:latin typeface="Times New Roman" pitchFamily="18" charset="0"/>
                <a:cs typeface="Times New Roman" pitchFamily="18" charset="0"/>
              </a:rPr>
              <a:t>Defined with ten digits : {0, 1, 2, 3, 4, 5, 6, 7, 8, 9} with base = 10</a:t>
            </a:r>
          </a:p>
          <a:p>
            <a:pPr marL="914400" lvl="3" indent="0">
              <a:buNone/>
            </a:pPr>
            <a:r>
              <a:rPr lang="en-US" sz="1400" dirty="0" smtClean="0">
                <a:solidFill>
                  <a:srgbClr val="0070C0"/>
                </a:solidFill>
                <a:latin typeface="Times New Roman" pitchFamily="18" charset="0"/>
                <a:cs typeface="Times New Roman" pitchFamily="18" charset="0"/>
              </a:rPr>
              <a:t>             Example: 347 = 3×10</a:t>
            </a:r>
            <a:r>
              <a:rPr lang="en-US" sz="1400" baseline="30000" dirty="0" smtClean="0">
                <a:solidFill>
                  <a:srgbClr val="0070C0"/>
                </a:solidFill>
                <a:latin typeface="Times New Roman" pitchFamily="18" charset="0"/>
                <a:cs typeface="Times New Roman" pitchFamily="18" charset="0"/>
              </a:rPr>
              <a:t>2</a:t>
            </a:r>
            <a:r>
              <a:rPr lang="en-US" sz="1400" dirty="0" smtClean="0">
                <a:solidFill>
                  <a:srgbClr val="0070C0"/>
                </a:solidFill>
                <a:latin typeface="Times New Roman" pitchFamily="18" charset="0"/>
                <a:cs typeface="Times New Roman" pitchFamily="18" charset="0"/>
              </a:rPr>
              <a:t>+4×10</a:t>
            </a:r>
            <a:r>
              <a:rPr lang="en-US" sz="1400" baseline="30000" dirty="0" smtClean="0">
                <a:solidFill>
                  <a:srgbClr val="0070C0"/>
                </a:solidFill>
                <a:latin typeface="Times New Roman" pitchFamily="18" charset="0"/>
                <a:cs typeface="Times New Roman" pitchFamily="18" charset="0"/>
              </a:rPr>
              <a:t>1</a:t>
            </a:r>
            <a:r>
              <a:rPr lang="en-US" sz="1400" dirty="0" smtClean="0">
                <a:solidFill>
                  <a:srgbClr val="0070C0"/>
                </a:solidFill>
                <a:latin typeface="Times New Roman" pitchFamily="18" charset="0"/>
                <a:cs typeface="Times New Roman" pitchFamily="18" charset="0"/>
              </a:rPr>
              <a:t>+7×10</a:t>
            </a:r>
            <a:r>
              <a:rPr lang="en-US" sz="1400" baseline="30000" dirty="0" smtClean="0">
                <a:solidFill>
                  <a:srgbClr val="0070C0"/>
                </a:solidFill>
                <a:latin typeface="Times New Roman" pitchFamily="18" charset="0"/>
                <a:cs typeface="Times New Roman" pitchFamily="18" charset="0"/>
              </a:rPr>
              <a:t>0</a:t>
            </a:r>
          </a:p>
          <a:p>
            <a:pPr marL="914400" lvl="3" indent="0">
              <a:buNone/>
            </a:pPr>
            <a:endParaRPr lang="en-US" sz="1400" baseline="30000" dirty="0" smtClean="0">
              <a:solidFill>
                <a:srgbClr val="0070C0"/>
              </a:solidFill>
              <a:latin typeface="Times New Roman" pitchFamily="18" charset="0"/>
              <a:cs typeface="Times New Roman" pitchFamily="18" charset="0"/>
            </a:endParaRPr>
          </a:p>
          <a:p>
            <a:pPr lvl="2">
              <a:buFont typeface="Arial" pitchFamily="34" charset="0"/>
              <a:buChar char="•"/>
            </a:pPr>
            <a:r>
              <a:rPr lang="en-US" sz="1600" dirty="0" err="1" smtClean="0">
                <a:solidFill>
                  <a:srgbClr val="002060"/>
                </a:solidFill>
                <a:latin typeface="Times New Roman" pitchFamily="18" charset="0"/>
                <a:cs typeface="Times New Roman" pitchFamily="18" charset="0"/>
              </a:rPr>
              <a:t>Hexa</a:t>
            </a:r>
            <a:r>
              <a:rPr lang="en-US" sz="1600" dirty="0" smtClean="0">
                <a:solidFill>
                  <a:srgbClr val="002060"/>
                </a:solidFill>
                <a:latin typeface="Times New Roman" pitchFamily="18" charset="0"/>
                <a:cs typeface="Times New Roman" pitchFamily="18" charset="0"/>
              </a:rPr>
              <a:t>-decimal number system</a:t>
            </a:r>
          </a:p>
          <a:p>
            <a:pPr lvl="3">
              <a:buFont typeface="Arial" pitchFamily="34" charset="0"/>
              <a:buChar char="•"/>
            </a:pPr>
            <a:r>
              <a:rPr lang="en-US" sz="1400" dirty="0" smtClean="0">
                <a:solidFill>
                  <a:srgbClr val="002060"/>
                </a:solidFill>
                <a:latin typeface="Times New Roman" pitchFamily="18" charset="0"/>
                <a:cs typeface="Times New Roman" pitchFamily="18" charset="0"/>
              </a:rPr>
              <a:t>Defined with 16 numerals </a:t>
            </a:r>
            <a:r>
              <a:rPr lang="en-US" sz="1400" dirty="0">
                <a:solidFill>
                  <a:srgbClr val="002060"/>
                </a:solidFill>
                <a:latin typeface="Times New Roman" pitchFamily="18" charset="0"/>
                <a:cs typeface="Times New Roman" pitchFamily="18" charset="0"/>
              </a:rPr>
              <a:t>: {0, 1, 2, 3, 4, 5, 6, 7, 8, </a:t>
            </a:r>
            <a:r>
              <a:rPr lang="en-US" sz="1400" dirty="0" smtClean="0">
                <a:solidFill>
                  <a:srgbClr val="002060"/>
                </a:solidFill>
                <a:latin typeface="Times New Roman" pitchFamily="18" charset="0"/>
                <a:cs typeface="Times New Roman" pitchFamily="18" charset="0"/>
              </a:rPr>
              <a:t>9, A, B, C, D, E, F} </a:t>
            </a:r>
            <a:r>
              <a:rPr lang="en-US" sz="1400" dirty="0">
                <a:solidFill>
                  <a:srgbClr val="002060"/>
                </a:solidFill>
                <a:latin typeface="Times New Roman" pitchFamily="18" charset="0"/>
                <a:cs typeface="Times New Roman" pitchFamily="18" charset="0"/>
              </a:rPr>
              <a:t>with base = </a:t>
            </a:r>
            <a:r>
              <a:rPr lang="en-US" sz="1400" dirty="0" smtClean="0">
                <a:solidFill>
                  <a:srgbClr val="002060"/>
                </a:solidFill>
                <a:latin typeface="Times New Roman" pitchFamily="18" charset="0"/>
                <a:cs typeface="Times New Roman" pitchFamily="18" charset="0"/>
              </a:rPr>
              <a:t>16</a:t>
            </a:r>
          </a:p>
          <a:p>
            <a:pPr marL="914400" lvl="3" indent="0">
              <a:buNone/>
            </a:pPr>
            <a:r>
              <a:rPr lang="en-US" sz="1400" dirty="0">
                <a:solidFill>
                  <a:srgbClr val="0070C0"/>
                </a:solidFill>
                <a:latin typeface="Times New Roman" pitchFamily="18" charset="0"/>
                <a:cs typeface="Times New Roman" pitchFamily="18" charset="0"/>
              </a:rPr>
              <a:t> </a:t>
            </a:r>
            <a:r>
              <a:rPr lang="en-US" sz="1400" dirty="0" smtClean="0">
                <a:solidFill>
                  <a:srgbClr val="0070C0"/>
                </a:solidFill>
                <a:latin typeface="Times New Roman" pitchFamily="18" charset="0"/>
                <a:cs typeface="Times New Roman" pitchFamily="18" charset="0"/>
              </a:rPr>
              <a:t>           Example</a:t>
            </a:r>
            <a:r>
              <a:rPr lang="en-US" sz="1400" dirty="0">
                <a:solidFill>
                  <a:srgbClr val="0070C0"/>
                </a:solidFill>
                <a:latin typeface="Times New Roman" pitchFamily="18" charset="0"/>
                <a:cs typeface="Times New Roman" pitchFamily="18" charset="0"/>
              </a:rPr>
              <a:t>: </a:t>
            </a:r>
            <a:r>
              <a:rPr lang="en-US" sz="1400" dirty="0" smtClean="0">
                <a:solidFill>
                  <a:srgbClr val="0070C0"/>
                </a:solidFill>
                <a:latin typeface="Times New Roman" pitchFamily="18" charset="0"/>
                <a:cs typeface="Times New Roman" pitchFamily="18" charset="0"/>
              </a:rPr>
              <a:t>(3A7)</a:t>
            </a:r>
            <a:r>
              <a:rPr lang="en-US" sz="1400" baseline="-25000" dirty="0" smtClean="0">
                <a:solidFill>
                  <a:srgbClr val="0070C0"/>
                </a:solidFill>
                <a:latin typeface="Times New Roman" pitchFamily="18" charset="0"/>
                <a:cs typeface="Times New Roman" pitchFamily="18" charset="0"/>
              </a:rPr>
              <a:t>16</a:t>
            </a:r>
            <a:r>
              <a:rPr lang="en-US" sz="1400" dirty="0" smtClean="0">
                <a:solidFill>
                  <a:srgbClr val="0070C0"/>
                </a:solidFill>
                <a:latin typeface="Times New Roman" pitchFamily="18" charset="0"/>
                <a:cs typeface="Times New Roman" pitchFamily="18" charset="0"/>
              </a:rPr>
              <a:t> </a:t>
            </a:r>
            <a:r>
              <a:rPr lang="en-US" sz="1400" dirty="0">
                <a:solidFill>
                  <a:srgbClr val="0070C0"/>
                </a:solidFill>
                <a:latin typeface="Times New Roman" pitchFamily="18" charset="0"/>
                <a:cs typeface="Times New Roman" pitchFamily="18" charset="0"/>
              </a:rPr>
              <a:t>= </a:t>
            </a:r>
            <a:r>
              <a:rPr lang="en-US" sz="1400" dirty="0" smtClean="0">
                <a:solidFill>
                  <a:srgbClr val="0070C0"/>
                </a:solidFill>
                <a:latin typeface="Times New Roman" pitchFamily="18" charset="0"/>
                <a:cs typeface="Times New Roman" pitchFamily="18" charset="0"/>
              </a:rPr>
              <a:t>3×16</a:t>
            </a:r>
            <a:r>
              <a:rPr lang="en-US" sz="1400" baseline="30000" dirty="0" smtClean="0">
                <a:solidFill>
                  <a:srgbClr val="0070C0"/>
                </a:solidFill>
                <a:latin typeface="Times New Roman" pitchFamily="18" charset="0"/>
                <a:cs typeface="Times New Roman" pitchFamily="18" charset="0"/>
              </a:rPr>
              <a:t>2</a:t>
            </a:r>
            <a:r>
              <a:rPr lang="en-US" sz="1400" dirty="0" smtClean="0">
                <a:solidFill>
                  <a:srgbClr val="0070C0"/>
                </a:solidFill>
                <a:latin typeface="Times New Roman" pitchFamily="18" charset="0"/>
                <a:cs typeface="Times New Roman" pitchFamily="18" charset="0"/>
              </a:rPr>
              <a:t>+A×16</a:t>
            </a:r>
            <a:r>
              <a:rPr lang="en-US" sz="1400" baseline="30000" dirty="0" smtClean="0">
                <a:solidFill>
                  <a:srgbClr val="0070C0"/>
                </a:solidFill>
                <a:latin typeface="Times New Roman" pitchFamily="18" charset="0"/>
                <a:cs typeface="Times New Roman" pitchFamily="18" charset="0"/>
              </a:rPr>
              <a:t>1</a:t>
            </a:r>
            <a:r>
              <a:rPr lang="en-US" sz="1400" dirty="0" smtClean="0">
                <a:solidFill>
                  <a:srgbClr val="0070C0"/>
                </a:solidFill>
                <a:latin typeface="Times New Roman" pitchFamily="18" charset="0"/>
                <a:cs typeface="Times New Roman" pitchFamily="18" charset="0"/>
              </a:rPr>
              <a:t>+7×16</a:t>
            </a:r>
            <a:r>
              <a:rPr lang="en-US" sz="1400" baseline="30000" dirty="0" smtClean="0">
                <a:solidFill>
                  <a:srgbClr val="0070C0"/>
                </a:solidFill>
                <a:latin typeface="Times New Roman" pitchFamily="18" charset="0"/>
                <a:cs typeface="Times New Roman" pitchFamily="18" charset="0"/>
              </a:rPr>
              <a:t>0     </a:t>
            </a:r>
            <a:r>
              <a:rPr lang="en-US" sz="1400" dirty="0" smtClean="0">
                <a:solidFill>
                  <a:srgbClr val="0070C0"/>
                </a:solidFill>
                <a:latin typeface="Times New Roman" pitchFamily="18" charset="0"/>
                <a:cs typeface="Times New Roman" pitchFamily="18" charset="0"/>
              </a:rPr>
              <a:t>= (935)</a:t>
            </a:r>
            <a:r>
              <a:rPr lang="en-US" sz="1400" baseline="-25000" dirty="0" smtClean="0">
                <a:solidFill>
                  <a:srgbClr val="0070C0"/>
                </a:solidFill>
                <a:latin typeface="Times New Roman" pitchFamily="18" charset="0"/>
                <a:cs typeface="Times New Roman" pitchFamily="18" charset="0"/>
              </a:rPr>
              <a:t>10</a:t>
            </a:r>
          </a:p>
          <a:p>
            <a:pPr marL="914400" lvl="3" indent="0">
              <a:buNone/>
            </a:pPr>
            <a:endParaRPr lang="en-US" sz="800" baseline="-25000" dirty="0" smtClean="0">
              <a:solidFill>
                <a:srgbClr val="002060"/>
              </a:solidFill>
              <a:latin typeface="Times New Roman" pitchFamily="18" charset="0"/>
              <a:cs typeface="Times New Roman" pitchFamily="18" charset="0"/>
            </a:endParaRPr>
          </a:p>
          <a:p>
            <a:pPr lvl="2">
              <a:buFont typeface="Arial" pitchFamily="34" charset="0"/>
              <a:buChar char="•"/>
            </a:pPr>
            <a:r>
              <a:rPr lang="en-US" sz="1600" dirty="0" smtClean="0">
                <a:solidFill>
                  <a:srgbClr val="002060"/>
                </a:solidFill>
                <a:latin typeface="Times New Roman" pitchFamily="18" charset="0"/>
                <a:cs typeface="Times New Roman" pitchFamily="18" charset="0"/>
              </a:rPr>
              <a:t>Binary number system</a:t>
            </a:r>
          </a:p>
          <a:p>
            <a:pPr lvl="3">
              <a:buFont typeface="Arial" pitchFamily="34" charset="0"/>
              <a:buChar char="•"/>
            </a:pPr>
            <a:r>
              <a:rPr lang="en-US" dirty="0">
                <a:solidFill>
                  <a:srgbClr val="002060"/>
                </a:solidFill>
                <a:latin typeface="Times New Roman" pitchFamily="18" charset="0"/>
                <a:cs typeface="Times New Roman" pitchFamily="18" charset="0"/>
              </a:rPr>
              <a:t>Defined with </a:t>
            </a:r>
            <a:r>
              <a:rPr lang="en-US" dirty="0" smtClean="0">
                <a:solidFill>
                  <a:srgbClr val="002060"/>
                </a:solidFill>
                <a:latin typeface="Times New Roman" pitchFamily="18" charset="0"/>
                <a:cs typeface="Times New Roman" pitchFamily="18" charset="0"/>
              </a:rPr>
              <a:t>two bits: </a:t>
            </a:r>
            <a:r>
              <a:rPr lang="en-US" dirty="0">
                <a:solidFill>
                  <a:srgbClr val="002060"/>
                </a:solidFill>
                <a:latin typeface="Times New Roman" pitchFamily="18" charset="0"/>
                <a:cs typeface="Times New Roman" pitchFamily="18" charset="0"/>
              </a:rPr>
              <a:t>{0, </a:t>
            </a:r>
            <a:r>
              <a:rPr lang="en-US" dirty="0" smtClean="0">
                <a:solidFill>
                  <a:srgbClr val="002060"/>
                </a:solidFill>
                <a:latin typeface="Times New Roman" pitchFamily="18" charset="0"/>
                <a:cs typeface="Times New Roman" pitchFamily="18" charset="0"/>
              </a:rPr>
              <a:t>1} with </a:t>
            </a:r>
            <a:r>
              <a:rPr lang="en-US" dirty="0">
                <a:solidFill>
                  <a:srgbClr val="002060"/>
                </a:solidFill>
                <a:latin typeface="Times New Roman" pitchFamily="18" charset="0"/>
                <a:cs typeface="Times New Roman" pitchFamily="18" charset="0"/>
              </a:rPr>
              <a:t>base = </a:t>
            </a:r>
            <a:r>
              <a:rPr lang="en-US" dirty="0" smtClean="0">
                <a:solidFill>
                  <a:srgbClr val="002060"/>
                </a:solidFill>
                <a:latin typeface="Times New Roman" pitchFamily="18" charset="0"/>
                <a:cs typeface="Times New Roman" pitchFamily="18" charset="0"/>
              </a:rPr>
              <a:t>2</a:t>
            </a:r>
            <a:endParaRPr lang="en-US" dirty="0">
              <a:solidFill>
                <a:srgbClr val="002060"/>
              </a:solidFill>
              <a:latin typeface="Times New Roman" pitchFamily="18" charset="0"/>
              <a:cs typeface="Times New Roman" pitchFamily="18" charset="0"/>
            </a:endParaRPr>
          </a:p>
          <a:p>
            <a:pPr marL="914400" lvl="3" indent="0">
              <a:buNone/>
            </a:pPr>
            <a:r>
              <a:rPr lang="en-US" dirty="0">
                <a:solidFill>
                  <a:srgbClr val="0070C0"/>
                </a:solidFill>
                <a:latin typeface="Times New Roman" pitchFamily="18" charset="0"/>
                <a:cs typeface="Times New Roman" pitchFamily="18" charset="0"/>
              </a:rPr>
              <a:t>             Example: </a:t>
            </a:r>
            <a:r>
              <a:rPr lang="en-US" dirty="0" smtClean="0">
                <a:solidFill>
                  <a:srgbClr val="0070C0"/>
                </a:solidFill>
                <a:latin typeface="Times New Roman" pitchFamily="18" charset="0"/>
                <a:cs typeface="Times New Roman" pitchFamily="18" charset="0"/>
              </a:rPr>
              <a:t>(1110)</a:t>
            </a:r>
            <a:r>
              <a:rPr lang="en-US" baseline="-25000" dirty="0" smtClean="0">
                <a:solidFill>
                  <a:srgbClr val="0070C0"/>
                </a:solidFill>
                <a:latin typeface="Times New Roman" pitchFamily="18" charset="0"/>
                <a:cs typeface="Times New Roman" pitchFamily="18" charset="0"/>
              </a:rPr>
              <a:t>2</a:t>
            </a:r>
            <a:r>
              <a:rPr lang="en-US" dirty="0" smtClean="0">
                <a:solidFill>
                  <a:srgbClr val="0070C0"/>
                </a:solidFill>
                <a:latin typeface="Times New Roman" pitchFamily="18" charset="0"/>
                <a:cs typeface="Times New Roman" pitchFamily="18" charset="0"/>
              </a:rPr>
              <a:t> </a:t>
            </a:r>
            <a:r>
              <a:rPr lang="en-US" dirty="0">
                <a:solidFill>
                  <a:srgbClr val="0070C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1×2</a:t>
            </a:r>
            <a:r>
              <a:rPr lang="en-US" baseline="30000" dirty="0" smtClean="0">
                <a:solidFill>
                  <a:srgbClr val="0070C0"/>
                </a:solidFill>
                <a:latin typeface="Times New Roman" pitchFamily="18" charset="0"/>
                <a:cs typeface="Times New Roman" pitchFamily="18" charset="0"/>
              </a:rPr>
              <a:t>3</a:t>
            </a:r>
            <a:r>
              <a:rPr lang="en-US" dirty="0" smtClean="0">
                <a:solidFill>
                  <a:srgbClr val="0070C0"/>
                </a:solidFill>
                <a:latin typeface="Times New Roman" pitchFamily="18" charset="0"/>
                <a:cs typeface="Times New Roman" pitchFamily="18" charset="0"/>
              </a:rPr>
              <a:t>+1×2</a:t>
            </a:r>
            <a:r>
              <a:rPr lang="en-US" baseline="30000" dirty="0" smtClean="0">
                <a:solidFill>
                  <a:srgbClr val="0070C0"/>
                </a:solidFill>
                <a:latin typeface="Times New Roman" pitchFamily="18" charset="0"/>
                <a:cs typeface="Times New Roman" pitchFamily="18" charset="0"/>
              </a:rPr>
              <a:t>2</a:t>
            </a:r>
            <a:r>
              <a:rPr lang="en-US" dirty="0" smtClean="0">
                <a:solidFill>
                  <a:srgbClr val="0070C0"/>
                </a:solidFill>
                <a:latin typeface="Times New Roman" pitchFamily="18" charset="0"/>
                <a:cs typeface="Times New Roman" pitchFamily="18" charset="0"/>
              </a:rPr>
              <a:t>+1×2</a:t>
            </a:r>
            <a:r>
              <a:rPr lang="en-US" baseline="30000" dirty="0" smtClean="0">
                <a:solidFill>
                  <a:srgbClr val="0070C0"/>
                </a:solidFill>
                <a:latin typeface="Times New Roman" pitchFamily="18" charset="0"/>
                <a:cs typeface="Times New Roman" pitchFamily="18" charset="0"/>
              </a:rPr>
              <a:t>1</a:t>
            </a:r>
            <a:r>
              <a:rPr lang="en-US" dirty="0" smtClean="0">
                <a:solidFill>
                  <a:srgbClr val="0070C0"/>
                </a:solidFill>
                <a:latin typeface="Times New Roman" pitchFamily="18" charset="0"/>
                <a:cs typeface="Times New Roman" pitchFamily="18" charset="0"/>
              </a:rPr>
              <a:t>+0×2</a:t>
            </a:r>
            <a:r>
              <a:rPr lang="en-US" baseline="30000" dirty="0" smtClean="0">
                <a:solidFill>
                  <a:srgbClr val="0070C0"/>
                </a:solidFill>
                <a:latin typeface="Times New Roman" pitchFamily="18" charset="0"/>
                <a:cs typeface="Times New Roman" pitchFamily="18" charset="0"/>
              </a:rPr>
              <a:t>0</a:t>
            </a:r>
            <a:r>
              <a:rPr lang="en-US" dirty="0">
                <a:solidFill>
                  <a:srgbClr val="0070C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 (14)</a:t>
            </a:r>
            <a:r>
              <a:rPr lang="en-US" baseline="-25000" dirty="0" smtClean="0">
                <a:solidFill>
                  <a:srgbClr val="0070C0"/>
                </a:solidFill>
                <a:latin typeface="Times New Roman" pitchFamily="18" charset="0"/>
                <a:cs typeface="Times New Roman" pitchFamily="18" charset="0"/>
              </a:rPr>
              <a:t>10</a:t>
            </a:r>
            <a:r>
              <a:rPr lang="en-US" dirty="0" smtClean="0">
                <a:solidFill>
                  <a:srgbClr val="0070C0"/>
                </a:solidFill>
                <a:latin typeface="Times New Roman" pitchFamily="18" charset="0"/>
                <a:cs typeface="Times New Roman" pitchFamily="18" charset="0"/>
              </a:rPr>
              <a:t> </a:t>
            </a:r>
            <a:endParaRPr lang="en-US" baseline="30000" dirty="0">
              <a:solidFill>
                <a:srgbClr val="0070C0"/>
              </a:solidFill>
              <a:latin typeface="Times New Roman" pitchFamily="18" charset="0"/>
              <a:cs typeface="Times New Roman" pitchFamily="18" charset="0"/>
            </a:endParaRPr>
          </a:p>
          <a:p>
            <a:pPr lvl="3">
              <a:buFont typeface="Arial" pitchFamily="34" charset="0"/>
              <a:buChar char="•"/>
            </a:pPr>
            <a:endParaRPr lang="en-US" dirty="0" smtClean="0">
              <a:solidFill>
                <a:srgbClr val="002060"/>
              </a:solidFill>
              <a:latin typeface="Times New Roman" pitchFamily="18" charset="0"/>
              <a:cs typeface="Times New Roman" pitchFamily="18" charset="0"/>
            </a:endParaRPr>
          </a:p>
          <a:p>
            <a:pPr lvl="3">
              <a:buFont typeface="Arial" pitchFamily="34" charset="0"/>
              <a:buChar char="•"/>
            </a:pPr>
            <a:endParaRPr lang="en-US" sz="1400" dirty="0">
              <a:solidFill>
                <a:srgbClr val="002060"/>
              </a:solidFill>
              <a:latin typeface="Times New Roman" pitchFamily="18" charset="0"/>
              <a:cs typeface="Times New Roman" pitchFamily="18" charset="0"/>
            </a:endParaRPr>
          </a:p>
          <a:p>
            <a:pPr lvl="3">
              <a:buFont typeface="Arial" pitchFamily="34" charset="0"/>
              <a:buChar char="•"/>
            </a:pPr>
            <a:endParaRPr lang="en-US" sz="1400" dirty="0" smtClean="0">
              <a:solidFill>
                <a:srgbClr val="002060"/>
              </a:solidFill>
              <a:latin typeface="Times New Roman" pitchFamily="18" charset="0"/>
              <a:cs typeface="Times New Roman" pitchFamily="18" charset="0"/>
            </a:endParaRP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Fundamental in processing</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20</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Tree>
    <p:extLst>
      <p:ext uri="{BB962C8B-B14F-4D97-AF65-F5344CB8AC3E}">
        <p14:creationId xmlns:p14="http://schemas.microsoft.com/office/powerpoint/2010/main" val="768931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196752"/>
            <a:ext cx="8712968" cy="4929728"/>
          </a:xfrm>
        </p:spPr>
        <p:txBody>
          <a:bodyPr>
            <a:normAutofit/>
          </a:bodyPr>
          <a:lstStyle/>
          <a:p>
            <a:pPr>
              <a:buFont typeface="Arial" pitchFamily="34" charset="0"/>
              <a:buChar char="•"/>
            </a:pPr>
            <a:r>
              <a:rPr lang="en-US" sz="2000" b="1" dirty="0" smtClean="0">
                <a:solidFill>
                  <a:srgbClr val="002060"/>
                </a:solidFill>
                <a:latin typeface="Times New Roman" pitchFamily="18" charset="0"/>
                <a:cs typeface="Times New Roman" pitchFamily="18" charset="0"/>
              </a:rPr>
              <a:t>Number system</a:t>
            </a:r>
          </a:p>
          <a:p>
            <a:pPr lvl="1">
              <a:buFont typeface="Arial" pitchFamily="34" charset="0"/>
              <a:buChar char="•"/>
            </a:pPr>
            <a:r>
              <a:rPr lang="en-US" sz="1800" dirty="0" smtClean="0">
                <a:solidFill>
                  <a:srgbClr val="002060"/>
                </a:solidFill>
                <a:latin typeface="Times New Roman" pitchFamily="18" charset="0"/>
                <a:cs typeface="Times New Roman" pitchFamily="18" charset="0"/>
              </a:rPr>
              <a:t>Non-positional </a:t>
            </a:r>
            <a:r>
              <a:rPr lang="en-US" sz="1800" dirty="0">
                <a:solidFill>
                  <a:srgbClr val="002060"/>
                </a:solidFill>
                <a:latin typeface="Times New Roman" pitchFamily="18" charset="0"/>
                <a:cs typeface="Times New Roman" pitchFamily="18" charset="0"/>
              </a:rPr>
              <a:t>number systems</a:t>
            </a:r>
          </a:p>
          <a:p>
            <a:pPr lvl="2">
              <a:buFont typeface="Arial" pitchFamily="34" charset="0"/>
              <a:buChar char="•"/>
            </a:pPr>
            <a:r>
              <a:rPr lang="en-US" sz="1600" dirty="0" smtClean="0">
                <a:solidFill>
                  <a:srgbClr val="002060"/>
                </a:solidFill>
                <a:latin typeface="Times New Roman" pitchFamily="18" charset="0"/>
                <a:cs typeface="Times New Roman" pitchFamily="18" charset="0"/>
              </a:rPr>
              <a:t>Any position </a:t>
            </a:r>
            <a:r>
              <a:rPr lang="en-US" sz="1600" dirty="0">
                <a:solidFill>
                  <a:srgbClr val="002060"/>
                </a:solidFill>
                <a:latin typeface="Times New Roman" pitchFamily="18" charset="0"/>
                <a:cs typeface="Times New Roman" pitchFamily="18" charset="0"/>
              </a:rPr>
              <a:t>has </a:t>
            </a:r>
            <a:r>
              <a:rPr lang="en-US" sz="1600" dirty="0" smtClean="0">
                <a:solidFill>
                  <a:srgbClr val="002060"/>
                </a:solidFill>
                <a:latin typeface="Times New Roman" pitchFamily="18" charset="0"/>
                <a:cs typeface="Times New Roman" pitchFamily="18" charset="0"/>
              </a:rPr>
              <a:t>no </a:t>
            </a:r>
            <a:r>
              <a:rPr lang="en-US" sz="1600" dirty="0">
                <a:solidFill>
                  <a:srgbClr val="002060"/>
                </a:solidFill>
                <a:latin typeface="Times New Roman" pitchFamily="18" charset="0"/>
                <a:cs typeface="Times New Roman" pitchFamily="18" charset="0"/>
              </a:rPr>
              <a:t>weight</a:t>
            </a:r>
          </a:p>
          <a:p>
            <a:pPr marL="914400" lvl="3" indent="0">
              <a:buNone/>
            </a:pPr>
            <a:r>
              <a:rPr lang="en-US" sz="1400" dirty="0" smtClean="0">
                <a:solidFill>
                  <a:srgbClr val="0070C0"/>
                </a:solidFill>
                <a:latin typeface="Times New Roman" pitchFamily="18" charset="0"/>
                <a:cs typeface="Times New Roman" pitchFamily="18" charset="0"/>
              </a:rPr>
              <a:t>      </a:t>
            </a:r>
            <a:r>
              <a:rPr lang="en-US" sz="1400" dirty="0">
                <a:solidFill>
                  <a:srgbClr val="0070C0"/>
                </a:solidFill>
                <a:latin typeface="Times New Roman" pitchFamily="18" charset="0"/>
                <a:cs typeface="Times New Roman" pitchFamily="18" charset="0"/>
              </a:rPr>
              <a:t>Example: </a:t>
            </a:r>
            <a:r>
              <a:rPr lang="en-US" sz="1400" dirty="0" smtClean="0">
                <a:solidFill>
                  <a:srgbClr val="0070C0"/>
                </a:solidFill>
                <a:latin typeface="Times New Roman" pitchFamily="18" charset="0"/>
                <a:cs typeface="Times New Roman" pitchFamily="18" charset="0"/>
              </a:rPr>
              <a:t>Roman </a:t>
            </a:r>
            <a:r>
              <a:rPr lang="en-US" sz="1400" dirty="0">
                <a:solidFill>
                  <a:srgbClr val="0070C0"/>
                </a:solidFill>
                <a:latin typeface="Times New Roman" pitchFamily="18" charset="0"/>
                <a:cs typeface="Times New Roman" pitchFamily="18" charset="0"/>
              </a:rPr>
              <a:t>n</a:t>
            </a:r>
            <a:r>
              <a:rPr lang="en-US" sz="1400" dirty="0" smtClean="0">
                <a:solidFill>
                  <a:srgbClr val="0070C0"/>
                </a:solidFill>
                <a:latin typeface="Times New Roman" pitchFamily="18" charset="0"/>
                <a:cs typeface="Times New Roman" pitchFamily="18" charset="0"/>
              </a:rPr>
              <a:t>umber system : I, II, III, IV, etc.</a:t>
            </a:r>
            <a:endParaRPr lang="en-US" sz="1400" baseline="30000" dirty="0">
              <a:solidFill>
                <a:srgbClr val="0070C0"/>
              </a:solidFill>
              <a:latin typeface="Times New Roman" pitchFamily="18" charset="0"/>
              <a:cs typeface="Times New Roman" pitchFamily="18" charset="0"/>
            </a:endParaRPr>
          </a:p>
          <a:p>
            <a:pPr lvl="1">
              <a:buFont typeface="Arial" pitchFamily="34" charset="0"/>
              <a:buChar char="•"/>
            </a:pPr>
            <a:endParaRPr lang="en-US" sz="1800" dirty="0">
              <a:solidFill>
                <a:srgbClr val="002060"/>
              </a:solidFill>
              <a:latin typeface="Times New Roman" pitchFamily="18" charset="0"/>
              <a:cs typeface="Times New Roman" pitchFamily="18" charset="0"/>
            </a:endParaRPr>
          </a:p>
          <a:p>
            <a:pPr lvl="1">
              <a:buFont typeface="Arial" pitchFamily="34" charset="0"/>
              <a:buChar char="•"/>
            </a:pPr>
            <a:r>
              <a:rPr lang="en-US" sz="1800" dirty="0" smtClean="0">
                <a:solidFill>
                  <a:srgbClr val="002060"/>
                </a:solidFill>
                <a:latin typeface="Times New Roman" pitchFamily="18" charset="0"/>
                <a:cs typeface="Times New Roman" pitchFamily="18" charset="0"/>
              </a:rPr>
              <a:t>Today’s digital computer processes mainly binary number system</a:t>
            </a:r>
          </a:p>
          <a:p>
            <a:pPr lvl="2">
              <a:buFont typeface="Arial" pitchFamily="34" charset="0"/>
              <a:buChar char="•"/>
            </a:pPr>
            <a:r>
              <a:rPr lang="en-IN" sz="1600" dirty="0" smtClean="0">
                <a:solidFill>
                  <a:srgbClr val="002060"/>
                </a:solidFill>
                <a:latin typeface="Times New Roman" pitchFamily="18" charset="0"/>
                <a:cs typeface="Times New Roman" pitchFamily="18" charset="0"/>
              </a:rPr>
              <a:t>This is so because, a  </a:t>
            </a:r>
            <a:r>
              <a:rPr lang="en-IN" sz="1600" dirty="0">
                <a:solidFill>
                  <a:srgbClr val="002060"/>
                </a:solidFill>
                <a:latin typeface="Times New Roman" pitchFamily="18" charset="0"/>
                <a:cs typeface="Times New Roman" pitchFamily="18" charset="0"/>
              </a:rPr>
              <a:t>digital computer is built out of tiny </a:t>
            </a:r>
            <a:r>
              <a:rPr lang="en-IN" sz="1600" dirty="0" smtClean="0">
                <a:solidFill>
                  <a:srgbClr val="002060"/>
                </a:solidFill>
                <a:latin typeface="Times New Roman" pitchFamily="18" charset="0"/>
                <a:cs typeface="Times New Roman" pitchFamily="18" charset="0"/>
              </a:rPr>
              <a:t>electronic switches.</a:t>
            </a:r>
          </a:p>
          <a:p>
            <a:pPr lvl="2">
              <a:buFont typeface="Arial" pitchFamily="34" charset="0"/>
              <a:buChar char="•"/>
            </a:pPr>
            <a:r>
              <a:rPr lang="en-IN" sz="1600" dirty="0">
                <a:solidFill>
                  <a:srgbClr val="002060"/>
                </a:solidFill>
                <a:latin typeface="Times New Roman" pitchFamily="18" charset="0"/>
                <a:cs typeface="Times New Roman" pitchFamily="18" charset="0"/>
              </a:rPr>
              <a:t>From the viewpoint of ease of manufacturing and </a:t>
            </a:r>
            <a:r>
              <a:rPr lang="en-IN" sz="1600" dirty="0" smtClean="0">
                <a:solidFill>
                  <a:srgbClr val="002060"/>
                </a:solidFill>
                <a:latin typeface="Times New Roman" pitchFamily="18" charset="0"/>
                <a:cs typeface="Times New Roman" pitchFamily="18" charset="0"/>
              </a:rPr>
              <a:t>reliability, such </a:t>
            </a:r>
            <a:r>
              <a:rPr lang="en-IN" sz="1600" dirty="0">
                <a:solidFill>
                  <a:srgbClr val="002060"/>
                </a:solidFill>
                <a:latin typeface="Times New Roman" pitchFamily="18" charset="0"/>
                <a:cs typeface="Times New Roman" pitchFamily="18" charset="0"/>
              </a:rPr>
              <a:t>switches can be in one of two states, ON or </a:t>
            </a:r>
            <a:r>
              <a:rPr lang="en-IN" sz="1600" dirty="0" smtClean="0">
                <a:solidFill>
                  <a:srgbClr val="002060"/>
                </a:solidFill>
                <a:latin typeface="Times New Roman" pitchFamily="18" charset="0"/>
                <a:cs typeface="Times New Roman" pitchFamily="18" charset="0"/>
              </a:rPr>
              <a:t>OFF, which </a:t>
            </a:r>
            <a:r>
              <a:rPr lang="en-IN" sz="1600" dirty="0">
                <a:solidFill>
                  <a:srgbClr val="002060"/>
                </a:solidFill>
                <a:latin typeface="Times New Roman" pitchFamily="18" charset="0"/>
                <a:cs typeface="Times New Roman" pitchFamily="18" charset="0"/>
              </a:rPr>
              <a:t>can be represented by 0 (OFF) and 1 (ON</a:t>
            </a:r>
            <a:r>
              <a:rPr lang="en-IN" sz="1600" dirty="0" smtClean="0">
                <a:solidFill>
                  <a:srgbClr val="002060"/>
                </a:solidFill>
                <a:latin typeface="Times New Roman" pitchFamily="18" charset="0"/>
                <a:cs typeface="Times New Roman" pitchFamily="18" charset="0"/>
              </a:rPr>
              <a:t>).</a:t>
            </a:r>
          </a:p>
          <a:p>
            <a:pPr marL="640080" lvl="2" indent="0">
              <a:buNone/>
            </a:pPr>
            <a:r>
              <a:rPr lang="en-US" sz="1600" dirty="0" smtClean="0">
                <a:solidFill>
                  <a:srgbClr val="002060"/>
                </a:solidFill>
                <a:latin typeface="Times New Roman" pitchFamily="18" charset="0"/>
                <a:cs typeface="Times New Roman" pitchFamily="18" charset="0"/>
              </a:rPr>
              <a:t>	       Example: A + B = C</a:t>
            </a:r>
          </a:p>
          <a:p>
            <a:pPr lvl="8">
              <a:buFont typeface="Arial" pitchFamily="34" charset="0"/>
              <a:buChar char="•"/>
            </a:pPr>
            <a:endParaRPr lang="en-US" sz="800" dirty="0" smtClean="0">
              <a:solidFill>
                <a:srgbClr val="002060"/>
              </a:solidFill>
              <a:latin typeface="Times New Roman" pitchFamily="18" charset="0"/>
              <a:cs typeface="Times New Roman" pitchFamily="18" charset="0"/>
            </a:endParaRPr>
          </a:p>
          <a:p>
            <a:pPr marL="914400" lvl="3" indent="0">
              <a:buNone/>
            </a:pPr>
            <a:endParaRPr lang="en-US" sz="1400" baseline="30000" dirty="0" smtClean="0">
              <a:solidFill>
                <a:srgbClr val="0070C0"/>
              </a:solidFill>
              <a:latin typeface="Times New Roman" pitchFamily="18" charset="0"/>
              <a:cs typeface="Times New Roman" pitchFamily="18" charset="0"/>
            </a:endParaRPr>
          </a:p>
          <a:p>
            <a:pPr lvl="3">
              <a:buFont typeface="Arial" pitchFamily="34" charset="0"/>
              <a:buChar char="•"/>
            </a:pPr>
            <a:endParaRPr lang="en-US" dirty="0" smtClean="0">
              <a:solidFill>
                <a:srgbClr val="002060"/>
              </a:solidFill>
              <a:latin typeface="Times New Roman" pitchFamily="18" charset="0"/>
              <a:cs typeface="Times New Roman" pitchFamily="18" charset="0"/>
            </a:endParaRPr>
          </a:p>
          <a:p>
            <a:pPr lvl="3">
              <a:buFont typeface="Arial" pitchFamily="34" charset="0"/>
              <a:buChar char="•"/>
            </a:pPr>
            <a:endParaRPr lang="en-US" sz="1400" dirty="0">
              <a:solidFill>
                <a:srgbClr val="002060"/>
              </a:solidFill>
              <a:latin typeface="Times New Roman" pitchFamily="18" charset="0"/>
              <a:cs typeface="Times New Roman" pitchFamily="18" charset="0"/>
            </a:endParaRPr>
          </a:p>
          <a:p>
            <a:pPr lvl="3">
              <a:buFont typeface="Arial" pitchFamily="34" charset="0"/>
              <a:buChar char="•"/>
            </a:pPr>
            <a:endParaRPr lang="en-US" sz="1400" dirty="0" smtClean="0">
              <a:solidFill>
                <a:srgbClr val="002060"/>
              </a:solidFill>
              <a:latin typeface="Times New Roman" pitchFamily="18" charset="0"/>
              <a:cs typeface="Times New Roman" pitchFamily="18" charset="0"/>
            </a:endParaRP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Fundamental in processing</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21</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725144"/>
            <a:ext cx="29241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641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196752"/>
            <a:ext cx="8712968" cy="4929728"/>
          </a:xfrm>
        </p:spPr>
        <p:txBody>
          <a:bodyPr>
            <a:normAutofit fontScale="92500" lnSpcReduction="10000"/>
          </a:bodyPr>
          <a:lstStyle/>
          <a:p>
            <a:pPr>
              <a:buFont typeface="Arial" pitchFamily="34" charset="0"/>
              <a:buChar char="•"/>
            </a:pPr>
            <a:r>
              <a:rPr lang="en-US" sz="2000" b="1" dirty="0" smtClean="0">
                <a:solidFill>
                  <a:srgbClr val="002060"/>
                </a:solidFill>
                <a:latin typeface="Times New Roman" pitchFamily="18" charset="0"/>
                <a:cs typeface="Times New Roman" pitchFamily="18" charset="0"/>
              </a:rPr>
              <a:t>Concepts of bits and bytes</a:t>
            </a:r>
          </a:p>
          <a:p>
            <a:pPr lvl="1">
              <a:buFont typeface="Arial" pitchFamily="34" charset="0"/>
              <a:buChar char="•"/>
            </a:pPr>
            <a:r>
              <a:rPr lang="en-US" sz="1800" dirty="0" smtClean="0">
                <a:solidFill>
                  <a:srgbClr val="002060"/>
                </a:solidFill>
                <a:latin typeface="Times New Roman" pitchFamily="18" charset="0"/>
                <a:cs typeface="Times New Roman" pitchFamily="18" charset="0"/>
              </a:rPr>
              <a:t>Bit : A single binary unit, that is, 0 or 1</a:t>
            </a:r>
          </a:p>
          <a:p>
            <a:pPr lvl="2">
              <a:buFont typeface="Arial" pitchFamily="34" charset="0"/>
              <a:buChar char="•"/>
            </a:pPr>
            <a:endParaRPr lang="en-US" sz="800" dirty="0" smtClean="0">
              <a:solidFill>
                <a:srgbClr val="002060"/>
              </a:solidFill>
              <a:latin typeface="Times New Roman" pitchFamily="18" charset="0"/>
              <a:cs typeface="Times New Roman" pitchFamily="18" charset="0"/>
            </a:endParaRPr>
          </a:p>
          <a:p>
            <a:pPr lvl="1">
              <a:buFont typeface="Arial" pitchFamily="34" charset="0"/>
              <a:buChar char="•"/>
            </a:pPr>
            <a:r>
              <a:rPr lang="en-US" sz="1800" dirty="0" smtClean="0">
                <a:solidFill>
                  <a:srgbClr val="002060"/>
                </a:solidFill>
                <a:latin typeface="Times New Roman" pitchFamily="18" charset="0"/>
                <a:cs typeface="Times New Roman" pitchFamily="18" charset="0"/>
              </a:rPr>
              <a:t>Nibble</a:t>
            </a:r>
            <a:r>
              <a:rPr lang="en-US" sz="1800" dirty="0">
                <a:solidFill>
                  <a:srgbClr val="002060"/>
                </a:solidFill>
                <a:latin typeface="Times New Roman" pitchFamily="18" charset="0"/>
                <a:cs typeface="Times New Roman" pitchFamily="18" charset="0"/>
              </a:rPr>
              <a:t>: A collection of </a:t>
            </a:r>
            <a:r>
              <a:rPr lang="en-US" sz="1800" dirty="0" smtClean="0">
                <a:solidFill>
                  <a:srgbClr val="002060"/>
                </a:solidFill>
                <a:latin typeface="Times New Roman" pitchFamily="18" charset="0"/>
                <a:cs typeface="Times New Roman" pitchFamily="18" charset="0"/>
              </a:rPr>
              <a:t>4 bits</a:t>
            </a:r>
          </a:p>
          <a:p>
            <a:pPr marL="640080" lvl="2" indent="0">
              <a:buNone/>
            </a:pPr>
            <a:r>
              <a:rPr lang="en-US" sz="1600" dirty="0" smtClean="0">
                <a:solidFill>
                  <a:srgbClr val="0070C0"/>
                </a:solidFill>
                <a:latin typeface="Times New Roman" pitchFamily="18" charset="0"/>
                <a:cs typeface="Times New Roman" pitchFamily="18" charset="0"/>
              </a:rPr>
              <a:t>       Example: 1001, 1100, etc.</a:t>
            </a:r>
          </a:p>
          <a:p>
            <a:pPr marL="640080" lvl="2" indent="0">
              <a:buNone/>
            </a:pPr>
            <a:endParaRPr lang="en-US" sz="900" dirty="0" smtClean="0">
              <a:solidFill>
                <a:srgbClr val="0070C0"/>
              </a:solidFill>
              <a:latin typeface="Times New Roman" pitchFamily="18" charset="0"/>
              <a:cs typeface="Times New Roman" pitchFamily="18" charset="0"/>
            </a:endParaRPr>
          </a:p>
          <a:p>
            <a:pPr lvl="1">
              <a:buFont typeface="Arial" pitchFamily="34" charset="0"/>
              <a:buChar char="•"/>
            </a:pPr>
            <a:r>
              <a:rPr lang="en-US" sz="1800" dirty="0" smtClean="0">
                <a:solidFill>
                  <a:srgbClr val="002060"/>
                </a:solidFill>
                <a:latin typeface="Times New Roman" pitchFamily="18" charset="0"/>
                <a:cs typeface="Times New Roman" pitchFamily="18" charset="0"/>
              </a:rPr>
              <a:t>Byte: A collection of 8 bits</a:t>
            </a:r>
          </a:p>
          <a:p>
            <a:pPr marL="640080" lvl="2" indent="0">
              <a:buNone/>
            </a:pPr>
            <a:r>
              <a:rPr lang="en-US" sz="1600" dirty="0" smtClean="0">
                <a:solidFill>
                  <a:srgbClr val="0070C0"/>
                </a:solidFill>
                <a:latin typeface="Times New Roman" pitchFamily="18" charset="0"/>
                <a:cs typeface="Times New Roman" pitchFamily="18" charset="0"/>
              </a:rPr>
              <a:t>       Example: 11001001</a:t>
            </a:r>
          </a:p>
          <a:p>
            <a:pPr marL="640080" lvl="2" indent="0">
              <a:buNone/>
            </a:pPr>
            <a:endParaRPr lang="en-US" sz="900" dirty="0" smtClean="0">
              <a:solidFill>
                <a:srgbClr val="0070C0"/>
              </a:solidFill>
              <a:latin typeface="Times New Roman" pitchFamily="18" charset="0"/>
              <a:cs typeface="Times New Roman" pitchFamily="18" charset="0"/>
            </a:endParaRPr>
          </a:p>
          <a:p>
            <a:pPr lvl="1">
              <a:buFont typeface="Arial" pitchFamily="34" charset="0"/>
              <a:buChar char="•"/>
            </a:pPr>
            <a:r>
              <a:rPr lang="en-US" dirty="0" smtClean="0">
                <a:solidFill>
                  <a:srgbClr val="002060"/>
                </a:solidFill>
                <a:latin typeface="Times New Roman" pitchFamily="18" charset="0"/>
                <a:cs typeface="Times New Roman" pitchFamily="18" charset="0"/>
              </a:rPr>
              <a:t>Word: Typically 4 or 8 bytes (depending on the architecture of computers)</a:t>
            </a:r>
          </a:p>
          <a:p>
            <a:pPr marL="640080" lvl="2" indent="0">
              <a:buNone/>
            </a:pPr>
            <a:r>
              <a:rPr lang="en-US" dirty="0" smtClean="0">
                <a:solidFill>
                  <a:srgbClr val="00206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Example, an Intel Pentium P5 (i-586) processor uses 32-bits as a word</a:t>
            </a:r>
          </a:p>
          <a:p>
            <a:pPr marL="640080" lvl="2" indent="0">
              <a:buNone/>
            </a:pPr>
            <a:endParaRPr lang="en-US" sz="1000" dirty="0" smtClean="0">
              <a:solidFill>
                <a:srgbClr val="0070C0"/>
              </a:solidFill>
              <a:latin typeface="Times New Roman" pitchFamily="18" charset="0"/>
              <a:cs typeface="Times New Roman" pitchFamily="18" charset="0"/>
            </a:endParaRPr>
          </a:p>
          <a:p>
            <a:pPr lvl="1">
              <a:buFont typeface="Arial" pitchFamily="34" charset="0"/>
              <a:buChar char="•"/>
            </a:pPr>
            <a:r>
              <a:rPr lang="en-US" dirty="0" smtClean="0">
                <a:solidFill>
                  <a:srgbClr val="002060"/>
                </a:solidFill>
                <a:latin typeface="Times New Roman" pitchFamily="18" charset="0"/>
                <a:cs typeface="Times New Roman" pitchFamily="18" charset="0"/>
              </a:rPr>
              <a:t>Larger memory chunks</a:t>
            </a:r>
          </a:p>
          <a:p>
            <a:pPr lvl="2">
              <a:buFont typeface="Arial" pitchFamily="34" charset="0"/>
              <a:buChar char="•"/>
            </a:pPr>
            <a:r>
              <a:rPr lang="en-US" dirty="0" smtClean="0">
                <a:solidFill>
                  <a:srgbClr val="002060"/>
                </a:solidFill>
                <a:latin typeface="Times New Roman" pitchFamily="18" charset="0"/>
                <a:cs typeface="Times New Roman" pitchFamily="18" charset="0"/>
              </a:rPr>
              <a:t>Kilobyte (KB) : 1 KB = 2</a:t>
            </a:r>
            <a:r>
              <a:rPr lang="en-US" baseline="30000" dirty="0" smtClean="0">
                <a:solidFill>
                  <a:srgbClr val="002060"/>
                </a:solidFill>
                <a:latin typeface="Times New Roman" pitchFamily="18" charset="0"/>
                <a:cs typeface="Times New Roman" pitchFamily="18" charset="0"/>
              </a:rPr>
              <a:t>10</a:t>
            </a:r>
            <a:r>
              <a:rPr lang="en-US" dirty="0" smtClean="0">
                <a:solidFill>
                  <a:srgbClr val="002060"/>
                </a:solidFill>
                <a:latin typeface="Times New Roman" pitchFamily="18" charset="0"/>
                <a:cs typeface="Times New Roman" pitchFamily="18" charset="0"/>
              </a:rPr>
              <a:t> = 1024 bytes</a:t>
            </a:r>
          </a:p>
          <a:p>
            <a:pPr lvl="2">
              <a:buFont typeface="Arial" pitchFamily="34" charset="0"/>
              <a:buChar char="•"/>
            </a:pPr>
            <a:r>
              <a:rPr lang="en-US" dirty="0" smtClean="0">
                <a:solidFill>
                  <a:srgbClr val="002060"/>
                </a:solidFill>
                <a:latin typeface="Times New Roman" pitchFamily="18" charset="0"/>
                <a:cs typeface="Times New Roman" pitchFamily="18" charset="0"/>
              </a:rPr>
              <a:t>Megabyte (MB) : 1 MB = 2</a:t>
            </a:r>
            <a:r>
              <a:rPr lang="en-US" baseline="30000" dirty="0" smtClean="0">
                <a:solidFill>
                  <a:srgbClr val="002060"/>
                </a:solidFill>
                <a:latin typeface="Times New Roman" pitchFamily="18" charset="0"/>
                <a:cs typeface="Times New Roman" pitchFamily="18" charset="0"/>
              </a:rPr>
              <a:t>20</a:t>
            </a:r>
            <a:r>
              <a:rPr lang="en-US" dirty="0" smtClean="0">
                <a:solidFill>
                  <a:srgbClr val="002060"/>
                </a:solidFill>
                <a:latin typeface="Times New Roman" pitchFamily="18" charset="0"/>
                <a:cs typeface="Times New Roman" pitchFamily="18" charset="0"/>
              </a:rPr>
              <a:t>  ≈ 1 million  </a:t>
            </a:r>
          </a:p>
          <a:p>
            <a:pPr lvl="2">
              <a:buFont typeface="Arial" pitchFamily="34" charset="0"/>
              <a:buChar char="•"/>
            </a:pPr>
            <a:r>
              <a:rPr lang="en-US" dirty="0" smtClean="0">
                <a:solidFill>
                  <a:srgbClr val="002060"/>
                </a:solidFill>
                <a:latin typeface="Times New Roman" pitchFamily="18" charset="0"/>
                <a:cs typeface="Times New Roman" pitchFamily="18" charset="0"/>
              </a:rPr>
              <a:t>Gigabyte (GB</a:t>
            </a:r>
            <a:r>
              <a:rPr lang="en-US" dirty="0">
                <a:solidFill>
                  <a:srgbClr val="002060"/>
                </a:solidFill>
                <a:latin typeface="Times New Roman" pitchFamily="18" charset="0"/>
                <a:cs typeface="Times New Roman" pitchFamily="18" charset="0"/>
              </a:rPr>
              <a:t>) : 1 </a:t>
            </a:r>
            <a:r>
              <a:rPr lang="en-US" dirty="0" smtClean="0">
                <a:solidFill>
                  <a:srgbClr val="002060"/>
                </a:solidFill>
                <a:latin typeface="Times New Roman" pitchFamily="18" charset="0"/>
                <a:cs typeface="Times New Roman" pitchFamily="18" charset="0"/>
              </a:rPr>
              <a:t>GB </a:t>
            </a:r>
            <a:r>
              <a:rPr lang="en-US" dirty="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2</a:t>
            </a:r>
            <a:r>
              <a:rPr lang="en-US" baseline="30000" dirty="0" smtClean="0">
                <a:solidFill>
                  <a:srgbClr val="002060"/>
                </a:solidFill>
                <a:latin typeface="Times New Roman" pitchFamily="18" charset="0"/>
                <a:cs typeface="Times New Roman" pitchFamily="18" charset="0"/>
              </a:rPr>
              <a:t>30</a:t>
            </a: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 1 billion  </a:t>
            </a:r>
            <a:endParaRPr lang="en-US" dirty="0">
              <a:solidFill>
                <a:srgbClr val="002060"/>
              </a:solidFill>
              <a:latin typeface="Times New Roman" pitchFamily="18" charset="0"/>
              <a:cs typeface="Times New Roman" pitchFamily="18" charset="0"/>
            </a:endParaRPr>
          </a:p>
          <a:p>
            <a:pPr lvl="2">
              <a:buFont typeface="Arial" pitchFamily="34" charset="0"/>
              <a:buChar char="•"/>
            </a:pPr>
            <a:endParaRPr lang="en-US" dirty="0" smtClean="0">
              <a:solidFill>
                <a:srgbClr val="002060"/>
              </a:solidFill>
              <a:latin typeface="Times New Roman" pitchFamily="18" charset="0"/>
              <a:cs typeface="Times New Roman" pitchFamily="18" charset="0"/>
            </a:endParaRP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Fundamental in processing</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22</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Tree>
    <p:extLst>
      <p:ext uri="{BB962C8B-B14F-4D97-AF65-F5344CB8AC3E}">
        <p14:creationId xmlns:p14="http://schemas.microsoft.com/office/powerpoint/2010/main" val="2060001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79512" y="1810059"/>
                <a:ext cx="8712968" cy="4246076"/>
              </a:xfrm>
            </p:spPr>
            <p:txBody>
              <a:bodyPr>
                <a:normAutofit/>
              </a:bodyPr>
              <a:lstStyle/>
              <a:p>
                <a:pPr marL="640080" lvl="2" indent="0">
                  <a:buNone/>
                </a:pPr>
                <a:r>
                  <a:rPr lang="en-IN" dirty="0" smtClean="0">
                    <a:solidFill>
                      <a:srgbClr val="002060"/>
                    </a:solidFill>
                    <a:latin typeface="Times New Roman" pitchFamily="18" charset="0"/>
                    <a:cs typeface="Times New Roman" pitchFamily="18" charset="0"/>
                  </a:rPr>
                  <a:t>Here, </a:t>
                </a:r>
                <a14:m>
                  <m:oMath xmlns:m="http://schemas.openxmlformats.org/officeDocument/2006/math">
                    <m:sSub>
                      <m:sSubPr>
                        <m:ctrlPr>
                          <a:rPr lang="en-IN" i="1" smtClean="0">
                            <a:solidFill>
                              <a:srgbClr val="002060"/>
                            </a:solidFill>
                            <a:latin typeface="Cambria Math" panose="02040503050406030204" pitchFamily="18" charset="0"/>
                            <a:cs typeface="Times New Roman" pitchFamily="18" charset="0"/>
                          </a:rPr>
                        </m:ctrlPr>
                      </m:sSubPr>
                      <m:e>
                        <m:r>
                          <a:rPr lang="en-IN" b="0" i="1" smtClean="0">
                            <a:solidFill>
                              <a:srgbClr val="002060"/>
                            </a:solidFill>
                            <a:latin typeface="Cambria Math" panose="02040503050406030204" pitchFamily="18" charset="0"/>
                            <a:cs typeface="Times New Roman" pitchFamily="18" charset="0"/>
                          </a:rPr>
                          <m:t>𝑎</m:t>
                        </m:r>
                      </m:e>
                      <m:sub>
                        <m:r>
                          <a:rPr lang="en-IN" b="0" i="1" smtClean="0">
                            <a:solidFill>
                              <a:srgbClr val="002060"/>
                            </a:solidFill>
                            <a:latin typeface="Cambria Math" panose="02040503050406030204" pitchFamily="18" charset="0"/>
                            <a:cs typeface="Times New Roman" pitchFamily="18" charset="0"/>
                          </a:rPr>
                          <m:t>𝑖</m:t>
                        </m:r>
                      </m:sub>
                    </m:sSub>
                    <m:r>
                      <a:rPr lang="en-IN" i="1" smtClean="0">
                        <a:solidFill>
                          <a:srgbClr val="002060"/>
                        </a:solidFill>
                        <a:latin typeface="Cambria Math" panose="02040503050406030204" pitchFamily="18" charset="0"/>
                        <a:ea typeface="Cambria Math" panose="02040503050406030204" pitchFamily="18" charset="0"/>
                        <a:cs typeface="Times New Roman" pitchFamily="18" charset="0"/>
                      </a:rPr>
                      <m:t>∈</m:t>
                    </m:r>
                    <m:r>
                      <a:rPr lang="en-IN" b="0" i="1" smtClean="0">
                        <a:solidFill>
                          <a:srgbClr val="002060"/>
                        </a:solidFill>
                        <a:latin typeface="Cambria Math" panose="02040503050406030204" pitchFamily="18" charset="0"/>
                        <a:ea typeface="Cambria Math" panose="02040503050406030204" pitchFamily="18" charset="0"/>
                        <a:cs typeface="Times New Roman" pitchFamily="18" charset="0"/>
                      </a:rPr>
                      <m:t>𝐸</m:t>
                    </m:r>
                  </m:oMath>
                </a14:m>
                <a:endParaRPr lang="en-US" dirty="0" smtClean="0">
                  <a:solidFill>
                    <a:srgbClr val="002060"/>
                  </a:solidFill>
                  <a:latin typeface="Times New Roman" pitchFamily="18" charset="0"/>
                  <a:cs typeface="Times New Roman" pitchFamily="18" charset="0"/>
                </a:endParaRPr>
              </a:p>
              <a:p>
                <a:pPr marL="640080" lvl="2" indent="0">
                  <a:buNone/>
                </a:pPr>
                <a:r>
                  <a:rPr lang="en-IN" dirty="0">
                    <a:solidFill>
                      <a:srgbClr val="002060"/>
                    </a:solidFill>
                    <a:latin typeface="Times New Roman" pitchFamily="18" charset="0"/>
                    <a:cs typeface="Times New Roman" pitchFamily="18" charset="0"/>
                  </a:rPr>
                  <a:t>	</a:t>
                </a:r>
                <a:r>
                  <a:rPr lang="en-IN" dirty="0" smtClean="0">
                    <a:solidFill>
                      <a:srgbClr val="002060"/>
                    </a:solidFill>
                    <a:latin typeface="Times New Roman" pitchFamily="18" charset="0"/>
                    <a:cs typeface="Times New Roman" pitchFamily="18" charset="0"/>
                  </a:rPr>
                  <a:t>      E is the set of coefficients or numerals in a number system</a:t>
                </a:r>
              </a:p>
              <a:p>
                <a:pPr marL="640080" lvl="2" indent="0">
                  <a:buNone/>
                </a:pPr>
                <a:r>
                  <a:rPr lang="en-IN" b="1" u="sng" dirty="0" smtClean="0">
                    <a:solidFill>
                      <a:srgbClr val="002060"/>
                    </a:solidFill>
                    <a:latin typeface="Times New Roman" pitchFamily="18" charset="0"/>
                    <a:cs typeface="Times New Roman" pitchFamily="18" charset="0"/>
                  </a:rPr>
                  <a:t>Example</a:t>
                </a:r>
                <a:r>
                  <a:rPr lang="en-IN" b="1" dirty="0" smtClean="0">
                    <a:solidFill>
                      <a:srgbClr val="002060"/>
                    </a:solidFill>
                    <a:latin typeface="Times New Roman" pitchFamily="18" charset="0"/>
                    <a:cs typeface="Times New Roman" pitchFamily="18" charset="0"/>
                  </a:rPr>
                  <a:t>:</a:t>
                </a:r>
                <a:r>
                  <a:rPr lang="en-IN" dirty="0" smtClean="0">
                    <a:solidFill>
                      <a:srgbClr val="002060"/>
                    </a:solidFill>
                    <a:latin typeface="Times New Roman" pitchFamily="18" charset="0"/>
                    <a:cs typeface="Times New Roman" pitchFamily="18" charset="0"/>
                  </a:rPr>
                  <a:t> </a:t>
                </a:r>
                <a14:m>
                  <m:oMath xmlns:m="http://schemas.openxmlformats.org/officeDocument/2006/math">
                    <m:r>
                      <a:rPr lang="en-IN" i="1" dirty="0" smtClean="0">
                        <a:solidFill>
                          <a:srgbClr val="002060"/>
                        </a:solidFill>
                        <a:latin typeface="Cambria Math" panose="02040503050406030204" pitchFamily="18" charset="0"/>
                        <a:cs typeface="Times New Roman" pitchFamily="18" charset="0"/>
                      </a:rPr>
                      <m:t>0,1,2,3……….9</m:t>
                    </m:r>
                  </m:oMath>
                </a14:m>
                <a:endParaRPr lang="en-US" dirty="0" smtClean="0">
                  <a:solidFill>
                    <a:srgbClr val="002060"/>
                  </a:solidFill>
                  <a:latin typeface="Times New Roman" pitchFamily="18" charset="0"/>
                  <a:cs typeface="Times New Roman" pitchFamily="18" charset="0"/>
                </a:endParaRPr>
              </a:p>
              <a:p>
                <a:pPr marL="640080" lvl="2" indent="0">
                  <a:buNone/>
                </a:pPr>
                <a:r>
                  <a:rPr lang="en-IN" dirty="0" smtClean="0">
                    <a:solidFill>
                      <a:srgbClr val="002060"/>
                    </a:solidFill>
                    <a:latin typeface="Times New Roman" pitchFamily="18" charset="0"/>
                    <a:cs typeface="Times New Roman" pitchFamily="18" charset="0"/>
                  </a:rPr>
                  <a:t>Every number system is characterized with a radix (also called base). Let it be denoted as r.</a:t>
                </a:r>
              </a:p>
              <a:p>
                <a:pPr marL="640080" lvl="2" indent="0">
                  <a:spcBef>
                    <a:spcPts val="0"/>
                  </a:spcBef>
                  <a:buNone/>
                </a:pPr>
                <a:r>
                  <a:rPr lang="en-IN" b="1" u="sng" dirty="0" smtClean="0">
                    <a:solidFill>
                      <a:srgbClr val="002060"/>
                    </a:solidFill>
                    <a:latin typeface="Times New Roman" pitchFamily="18" charset="0"/>
                    <a:cs typeface="Times New Roman" pitchFamily="18" charset="0"/>
                  </a:rPr>
                  <a:t>Example:</a:t>
                </a:r>
                <a:r>
                  <a:rPr lang="en-IN" dirty="0" smtClean="0">
                    <a:solidFill>
                      <a:srgbClr val="002060"/>
                    </a:solidFill>
                    <a:latin typeface="Times New Roman" pitchFamily="18" charset="0"/>
                    <a:cs typeface="Times New Roman" pitchFamily="18" charset="0"/>
                  </a:rPr>
                  <a:t> radix </a:t>
                </a:r>
                <a14:m>
                  <m:oMath xmlns:m="http://schemas.openxmlformats.org/officeDocument/2006/math">
                    <m:r>
                      <a:rPr lang="en-IN" i="1" dirty="0" smtClean="0">
                        <a:solidFill>
                          <a:srgbClr val="002060"/>
                        </a:solidFill>
                        <a:latin typeface="Cambria Math" panose="02040503050406030204" pitchFamily="18" charset="0"/>
                        <a:cs typeface="Times New Roman" pitchFamily="18" charset="0"/>
                      </a:rPr>
                      <m:t>𝑟</m:t>
                    </m:r>
                    <m:r>
                      <a:rPr lang="en-IN" i="1" dirty="0" smtClean="0">
                        <a:solidFill>
                          <a:srgbClr val="002060"/>
                        </a:solidFill>
                        <a:latin typeface="Cambria Math" panose="02040503050406030204" pitchFamily="18" charset="0"/>
                        <a:cs typeface="Times New Roman" pitchFamily="18" charset="0"/>
                      </a:rPr>
                      <m:t>=10</m:t>
                    </m:r>
                  </m:oMath>
                </a14:m>
                <a:endParaRPr lang="en-US" b="1" u="sng" dirty="0" smtClean="0">
                  <a:solidFill>
                    <a:srgbClr val="002060"/>
                  </a:solidFill>
                  <a:latin typeface="Times New Roman" pitchFamily="18" charset="0"/>
                  <a:cs typeface="Times New Roman" pitchFamily="18" charset="0"/>
                </a:endParaRPr>
              </a:p>
              <a:p>
                <a:pPr marL="640080" lvl="2" indent="0">
                  <a:spcBef>
                    <a:spcPts val="0"/>
                  </a:spcBef>
                  <a:buNone/>
                </a:pPr>
                <a:r>
                  <a:rPr lang="en-IN" dirty="0" smtClean="0">
                    <a:solidFill>
                      <a:srgbClr val="002060"/>
                    </a:solidFill>
                    <a:latin typeface="Times New Roman" pitchFamily="18" charset="0"/>
                    <a:cs typeface="Times New Roman" pitchFamily="18" charset="0"/>
                  </a:rPr>
                  <a:t>		      </a:t>
                </a:r>
                <a14:m>
                  <m:oMath xmlns:m="http://schemas.openxmlformats.org/officeDocument/2006/math">
                    <m:r>
                      <a:rPr lang="en-IN" i="1" dirty="0">
                        <a:solidFill>
                          <a:srgbClr val="002060"/>
                        </a:solidFill>
                        <a:latin typeface="Cambria Math" panose="02040503050406030204" pitchFamily="18" charset="0"/>
                        <a:cs typeface="Times New Roman" pitchFamily="18" charset="0"/>
                      </a:rPr>
                      <m:t>𝑟</m:t>
                    </m:r>
                    <m:r>
                      <a:rPr lang="en-IN" i="1" dirty="0">
                        <a:solidFill>
                          <a:srgbClr val="002060"/>
                        </a:solidFill>
                        <a:latin typeface="Cambria Math" panose="02040503050406030204" pitchFamily="18" charset="0"/>
                        <a:cs typeface="Times New Roman" pitchFamily="18" charset="0"/>
                      </a:rPr>
                      <m:t>=2</m:t>
                    </m:r>
                  </m:oMath>
                </a14:m>
                <a:endParaRPr lang="en-IN" dirty="0" smtClean="0">
                  <a:solidFill>
                    <a:srgbClr val="002060"/>
                  </a:solidFill>
                  <a:cs typeface="Times New Roman" pitchFamily="18" charset="0"/>
                </a:endParaRPr>
              </a:p>
              <a:p>
                <a:pPr marL="640080" lvl="2" indent="0">
                  <a:spcBef>
                    <a:spcPts val="0"/>
                  </a:spcBef>
                  <a:buNone/>
                </a:pPr>
                <a:r>
                  <a:rPr lang="en-IN" dirty="0" smtClean="0">
                    <a:solidFill>
                      <a:srgbClr val="002060"/>
                    </a:solidFill>
                    <a:cs typeface="Times New Roman" pitchFamily="18" charset="0"/>
                  </a:rPr>
                  <a:t>		     </a:t>
                </a:r>
                <a14:m>
                  <m:oMath xmlns:m="http://schemas.openxmlformats.org/officeDocument/2006/math">
                    <m:r>
                      <a:rPr lang="en-IN" i="1" dirty="0">
                        <a:solidFill>
                          <a:srgbClr val="002060"/>
                        </a:solidFill>
                        <a:latin typeface="Cambria Math" panose="02040503050406030204" pitchFamily="18" charset="0"/>
                        <a:cs typeface="Times New Roman" pitchFamily="18" charset="0"/>
                      </a:rPr>
                      <m:t>𝑟</m:t>
                    </m:r>
                    <m:r>
                      <a:rPr lang="en-IN" i="1" dirty="0">
                        <a:solidFill>
                          <a:srgbClr val="002060"/>
                        </a:solidFill>
                        <a:latin typeface="Cambria Math" panose="02040503050406030204" pitchFamily="18" charset="0"/>
                        <a:cs typeface="Times New Roman" pitchFamily="18" charset="0"/>
                      </a:rPr>
                      <m:t>=16</m:t>
                    </m:r>
                  </m:oMath>
                </a14:m>
                <a:endParaRPr lang="en-IN" i="1" dirty="0" smtClean="0">
                  <a:solidFill>
                    <a:srgbClr val="002060"/>
                  </a:solidFill>
                  <a:latin typeface="Cambria Math" panose="02040503050406030204" pitchFamily="18" charset="0"/>
                  <a:cs typeface="Times New Roman" pitchFamily="18" charset="0"/>
                </a:endParaRPr>
              </a:p>
              <a:p>
                <a:pPr marL="640080" lvl="2" indent="0">
                  <a:spcBef>
                    <a:spcPts val="0"/>
                  </a:spcBef>
                  <a:buNone/>
                </a:pPr>
                <a:r>
                  <a:rPr lang="en-IN" dirty="0" smtClean="0">
                    <a:solidFill>
                      <a:srgbClr val="002060"/>
                    </a:solidFill>
                    <a:cs typeface="Times New Roman" pitchFamily="18" charset="0"/>
                  </a:rPr>
                  <a:t>		     </a:t>
                </a:r>
                <a14:m>
                  <m:oMath xmlns:m="http://schemas.openxmlformats.org/officeDocument/2006/math">
                    <m:r>
                      <a:rPr lang="en-IN" i="1" dirty="0">
                        <a:solidFill>
                          <a:srgbClr val="002060"/>
                        </a:solidFill>
                        <a:latin typeface="Cambria Math" panose="02040503050406030204" pitchFamily="18" charset="0"/>
                        <a:cs typeface="Times New Roman" pitchFamily="18" charset="0"/>
                      </a:rPr>
                      <m:t>𝑟</m:t>
                    </m:r>
                    <m:r>
                      <a:rPr lang="en-IN" i="1" dirty="0">
                        <a:solidFill>
                          <a:srgbClr val="002060"/>
                        </a:solidFill>
                        <a:latin typeface="Cambria Math" panose="02040503050406030204" pitchFamily="18" charset="0"/>
                        <a:cs typeface="Times New Roman" pitchFamily="18" charset="0"/>
                      </a:rPr>
                      <m:t>=8</m:t>
                    </m:r>
                  </m:oMath>
                </a14:m>
                <a:r>
                  <a:rPr lang="en-US" dirty="0" smtClean="0">
                    <a:solidFill>
                      <a:srgbClr val="002060"/>
                    </a:solidFill>
                    <a:latin typeface="Times New Roman" pitchFamily="18" charset="0"/>
                    <a:cs typeface="Times New Roman" pitchFamily="18" charset="0"/>
                  </a:rPr>
                  <a:t>     etc.</a:t>
                </a:r>
              </a:p>
              <a:p>
                <a:pPr marL="640080" lvl="2" indent="0">
                  <a:spcBef>
                    <a:spcPts val="0"/>
                  </a:spcBef>
                  <a:buNone/>
                </a:pPr>
                <a:r>
                  <a:rPr lang="en-IN" dirty="0" smtClean="0">
                    <a:solidFill>
                      <a:srgbClr val="002060"/>
                    </a:solidFill>
                    <a:latin typeface="Times New Roman" pitchFamily="18" charset="0"/>
                    <a:cs typeface="Times New Roman" pitchFamily="18" charset="0"/>
                  </a:rPr>
                  <a:t>Any number is represented by, </a:t>
                </a:r>
              </a:p>
              <a:p>
                <a:pPr marL="640080" lvl="2" indent="0">
                  <a:spcBef>
                    <a:spcPts val="0"/>
                  </a:spcBef>
                  <a:buNone/>
                </a:pPr>
                <a14:m>
                  <m:oMathPara xmlns:m="http://schemas.openxmlformats.org/officeDocument/2006/math">
                    <m:oMathParaPr>
                      <m:jc m:val="left"/>
                    </m:oMathParaPr>
                    <m:oMath xmlns:m="http://schemas.openxmlformats.org/officeDocument/2006/math">
                      <m:sSub>
                        <m:sSubPr>
                          <m:ctrlPr>
                            <a:rPr lang="en-IN" i="1" smtClean="0">
                              <a:solidFill>
                                <a:srgbClr val="002060"/>
                              </a:solidFill>
                              <a:latin typeface="Cambria Math" panose="02040503050406030204" pitchFamily="18" charset="0"/>
                              <a:cs typeface="Times New Roman" pitchFamily="18" charset="0"/>
                            </a:rPr>
                          </m:ctrlPr>
                        </m:sSubPr>
                        <m:e>
                          <m:r>
                            <a:rPr lang="en-IN" b="0" i="1" smtClean="0">
                              <a:solidFill>
                                <a:srgbClr val="002060"/>
                              </a:solidFill>
                              <a:latin typeface="Cambria Math" panose="02040503050406030204" pitchFamily="18" charset="0"/>
                              <a:cs typeface="Times New Roman" pitchFamily="18" charset="0"/>
                            </a:rPr>
                            <m:t>𝑎</m:t>
                          </m:r>
                        </m:e>
                        <m:sub>
                          <m:r>
                            <a:rPr lang="en-IN" b="0" i="1" smtClean="0">
                              <a:solidFill>
                                <a:srgbClr val="002060"/>
                              </a:solidFill>
                              <a:latin typeface="Cambria Math" panose="02040503050406030204" pitchFamily="18" charset="0"/>
                              <a:cs typeface="Times New Roman" pitchFamily="18" charset="0"/>
                            </a:rPr>
                            <m:t>𝑛</m:t>
                          </m:r>
                        </m:sub>
                      </m:sSub>
                      <m:sSup>
                        <m:sSupPr>
                          <m:ctrlPr>
                            <a:rPr lang="en-IN" i="1" smtClean="0">
                              <a:solidFill>
                                <a:srgbClr val="002060"/>
                              </a:solidFill>
                              <a:latin typeface="Cambria Math" panose="02040503050406030204" pitchFamily="18" charset="0"/>
                              <a:cs typeface="Times New Roman" pitchFamily="18" charset="0"/>
                            </a:rPr>
                          </m:ctrlPr>
                        </m:sSupPr>
                        <m:e>
                          <m:r>
                            <a:rPr lang="en-IN" b="0" i="1" smtClean="0">
                              <a:solidFill>
                                <a:srgbClr val="002060"/>
                              </a:solidFill>
                              <a:latin typeface="Cambria Math" panose="02040503050406030204" pitchFamily="18" charset="0"/>
                              <a:cs typeface="Times New Roman" pitchFamily="18" charset="0"/>
                            </a:rPr>
                            <m:t>𝑟</m:t>
                          </m:r>
                        </m:e>
                        <m:sup>
                          <m:r>
                            <a:rPr lang="en-IN" b="0" i="1" smtClean="0">
                              <a:solidFill>
                                <a:srgbClr val="002060"/>
                              </a:solidFill>
                              <a:latin typeface="Cambria Math" panose="02040503050406030204" pitchFamily="18" charset="0"/>
                              <a:cs typeface="Times New Roman" pitchFamily="18" charset="0"/>
                            </a:rPr>
                            <m:t>𝑛</m:t>
                          </m:r>
                        </m:sup>
                      </m:sSup>
                      <m:r>
                        <a:rPr lang="en-IN" b="0" i="1" smtClean="0">
                          <a:solidFill>
                            <a:srgbClr val="002060"/>
                          </a:solidFill>
                          <a:latin typeface="Cambria Math" panose="02040503050406030204" pitchFamily="18" charset="0"/>
                          <a:cs typeface="Times New Roman" pitchFamily="18" charset="0"/>
                        </a:rPr>
                        <m:t>+</m:t>
                      </m:r>
                      <m:sSub>
                        <m:sSubPr>
                          <m:ctrlPr>
                            <a:rPr lang="en-IN" i="1">
                              <a:solidFill>
                                <a:srgbClr val="002060"/>
                              </a:solidFill>
                              <a:latin typeface="Cambria Math" panose="02040503050406030204" pitchFamily="18" charset="0"/>
                              <a:cs typeface="Times New Roman" pitchFamily="18" charset="0"/>
                            </a:rPr>
                          </m:ctrlPr>
                        </m:sSubPr>
                        <m:e>
                          <m:r>
                            <a:rPr lang="en-IN" i="1">
                              <a:solidFill>
                                <a:srgbClr val="002060"/>
                              </a:solidFill>
                              <a:latin typeface="Cambria Math" panose="02040503050406030204" pitchFamily="18" charset="0"/>
                              <a:cs typeface="Times New Roman" pitchFamily="18" charset="0"/>
                            </a:rPr>
                            <m:t>𝑎</m:t>
                          </m:r>
                        </m:e>
                        <m:sub>
                          <m:r>
                            <a:rPr lang="en-IN" i="1">
                              <a:solidFill>
                                <a:srgbClr val="002060"/>
                              </a:solidFill>
                              <a:latin typeface="Cambria Math" panose="02040503050406030204" pitchFamily="18" charset="0"/>
                              <a:cs typeface="Times New Roman" pitchFamily="18" charset="0"/>
                            </a:rPr>
                            <m:t>𝑛</m:t>
                          </m:r>
                          <m:r>
                            <a:rPr lang="en-IN" b="0" i="1" smtClean="0">
                              <a:solidFill>
                                <a:srgbClr val="002060"/>
                              </a:solidFill>
                              <a:latin typeface="Cambria Math" panose="02040503050406030204" pitchFamily="18" charset="0"/>
                              <a:cs typeface="Times New Roman" pitchFamily="18" charset="0"/>
                            </a:rPr>
                            <m:t>−1</m:t>
                          </m:r>
                        </m:sub>
                      </m:sSub>
                      <m:sSup>
                        <m:sSupPr>
                          <m:ctrlPr>
                            <a:rPr lang="en-IN" i="1">
                              <a:solidFill>
                                <a:srgbClr val="002060"/>
                              </a:solidFill>
                              <a:latin typeface="Cambria Math" panose="02040503050406030204" pitchFamily="18" charset="0"/>
                              <a:cs typeface="Times New Roman" pitchFamily="18" charset="0"/>
                            </a:rPr>
                          </m:ctrlPr>
                        </m:sSupPr>
                        <m:e>
                          <m:r>
                            <a:rPr lang="en-IN" i="1">
                              <a:solidFill>
                                <a:srgbClr val="002060"/>
                              </a:solidFill>
                              <a:latin typeface="Cambria Math" panose="02040503050406030204" pitchFamily="18" charset="0"/>
                              <a:cs typeface="Times New Roman" pitchFamily="18" charset="0"/>
                            </a:rPr>
                            <m:t>𝑟</m:t>
                          </m:r>
                        </m:e>
                        <m:sup>
                          <m:r>
                            <a:rPr lang="en-IN" i="1">
                              <a:solidFill>
                                <a:srgbClr val="002060"/>
                              </a:solidFill>
                              <a:latin typeface="Cambria Math" panose="02040503050406030204" pitchFamily="18" charset="0"/>
                              <a:cs typeface="Times New Roman" pitchFamily="18" charset="0"/>
                            </a:rPr>
                            <m:t>𝑛</m:t>
                          </m:r>
                          <m:r>
                            <a:rPr lang="en-IN" b="0" i="1" smtClean="0">
                              <a:solidFill>
                                <a:srgbClr val="002060"/>
                              </a:solidFill>
                              <a:latin typeface="Cambria Math" panose="02040503050406030204" pitchFamily="18" charset="0"/>
                              <a:cs typeface="Times New Roman" pitchFamily="18" charset="0"/>
                            </a:rPr>
                            <m:t>−1</m:t>
                          </m:r>
                        </m:sup>
                      </m:sSup>
                      <m:r>
                        <a:rPr lang="en-IN" b="0" i="1" smtClean="0">
                          <a:solidFill>
                            <a:srgbClr val="002060"/>
                          </a:solidFill>
                          <a:latin typeface="Cambria Math" panose="02040503050406030204" pitchFamily="18" charset="0"/>
                          <a:cs typeface="Times New Roman" pitchFamily="18" charset="0"/>
                        </a:rPr>
                        <m:t>+ ………+</m:t>
                      </m:r>
                      <m:sSub>
                        <m:sSubPr>
                          <m:ctrlPr>
                            <a:rPr lang="en-IN" i="1">
                              <a:solidFill>
                                <a:srgbClr val="002060"/>
                              </a:solidFill>
                              <a:latin typeface="Cambria Math" panose="02040503050406030204" pitchFamily="18" charset="0"/>
                              <a:cs typeface="Times New Roman" pitchFamily="18" charset="0"/>
                            </a:rPr>
                          </m:ctrlPr>
                        </m:sSubPr>
                        <m:e>
                          <m:r>
                            <a:rPr lang="en-IN" i="1">
                              <a:solidFill>
                                <a:srgbClr val="002060"/>
                              </a:solidFill>
                              <a:latin typeface="Cambria Math" panose="02040503050406030204" pitchFamily="18" charset="0"/>
                              <a:cs typeface="Times New Roman" pitchFamily="18" charset="0"/>
                            </a:rPr>
                            <m:t>𝑎</m:t>
                          </m:r>
                        </m:e>
                        <m:sub>
                          <m:r>
                            <a:rPr lang="en-IN" b="0" i="1" smtClean="0">
                              <a:solidFill>
                                <a:srgbClr val="002060"/>
                              </a:solidFill>
                              <a:latin typeface="Cambria Math" panose="02040503050406030204" pitchFamily="18" charset="0"/>
                              <a:cs typeface="Times New Roman" pitchFamily="18" charset="0"/>
                            </a:rPr>
                            <m:t>1</m:t>
                          </m:r>
                        </m:sub>
                      </m:sSub>
                      <m:sSup>
                        <m:sSupPr>
                          <m:ctrlPr>
                            <a:rPr lang="en-IN" i="1">
                              <a:solidFill>
                                <a:srgbClr val="002060"/>
                              </a:solidFill>
                              <a:latin typeface="Cambria Math" panose="02040503050406030204" pitchFamily="18" charset="0"/>
                              <a:cs typeface="Times New Roman" pitchFamily="18" charset="0"/>
                            </a:rPr>
                          </m:ctrlPr>
                        </m:sSupPr>
                        <m:e>
                          <m:r>
                            <a:rPr lang="en-IN" i="1">
                              <a:solidFill>
                                <a:srgbClr val="002060"/>
                              </a:solidFill>
                              <a:latin typeface="Cambria Math" panose="02040503050406030204" pitchFamily="18" charset="0"/>
                              <a:cs typeface="Times New Roman" pitchFamily="18" charset="0"/>
                            </a:rPr>
                            <m:t>𝑟</m:t>
                          </m:r>
                        </m:e>
                        <m:sup>
                          <m:r>
                            <a:rPr lang="en-IN" b="0" i="1" smtClean="0">
                              <a:solidFill>
                                <a:srgbClr val="002060"/>
                              </a:solidFill>
                              <a:latin typeface="Cambria Math" panose="02040503050406030204" pitchFamily="18" charset="0"/>
                              <a:cs typeface="Times New Roman" pitchFamily="18" charset="0"/>
                            </a:rPr>
                            <m:t>1</m:t>
                          </m:r>
                        </m:sup>
                      </m:sSup>
                      <m:r>
                        <a:rPr lang="en-IN" b="0" i="1" smtClean="0">
                          <a:solidFill>
                            <a:srgbClr val="002060"/>
                          </a:solidFill>
                          <a:latin typeface="Cambria Math" panose="02040503050406030204" pitchFamily="18" charset="0"/>
                          <a:cs typeface="Times New Roman" pitchFamily="18" charset="0"/>
                        </a:rPr>
                        <m:t>+</m:t>
                      </m:r>
                      <m:sSub>
                        <m:sSubPr>
                          <m:ctrlPr>
                            <a:rPr lang="en-IN" i="1">
                              <a:solidFill>
                                <a:srgbClr val="002060"/>
                              </a:solidFill>
                              <a:latin typeface="Cambria Math" panose="02040503050406030204" pitchFamily="18" charset="0"/>
                              <a:cs typeface="Times New Roman" pitchFamily="18" charset="0"/>
                            </a:rPr>
                          </m:ctrlPr>
                        </m:sSubPr>
                        <m:e>
                          <m:r>
                            <a:rPr lang="en-IN" i="1">
                              <a:solidFill>
                                <a:srgbClr val="002060"/>
                              </a:solidFill>
                              <a:latin typeface="Cambria Math" panose="02040503050406030204" pitchFamily="18" charset="0"/>
                              <a:cs typeface="Times New Roman" pitchFamily="18" charset="0"/>
                            </a:rPr>
                            <m:t>𝑎</m:t>
                          </m:r>
                        </m:e>
                        <m:sub>
                          <m:r>
                            <a:rPr lang="en-IN" b="0" i="1" smtClean="0">
                              <a:solidFill>
                                <a:srgbClr val="002060"/>
                              </a:solidFill>
                              <a:latin typeface="Cambria Math" panose="02040503050406030204" pitchFamily="18" charset="0"/>
                              <a:cs typeface="Times New Roman" pitchFamily="18" charset="0"/>
                            </a:rPr>
                            <m:t>0</m:t>
                          </m:r>
                        </m:sub>
                      </m:sSub>
                      <m:sSup>
                        <m:sSupPr>
                          <m:ctrlPr>
                            <a:rPr lang="en-IN" i="1">
                              <a:solidFill>
                                <a:srgbClr val="002060"/>
                              </a:solidFill>
                              <a:latin typeface="Cambria Math" panose="02040503050406030204" pitchFamily="18" charset="0"/>
                              <a:cs typeface="Times New Roman" pitchFamily="18" charset="0"/>
                            </a:rPr>
                          </m:ctrlPr>
                        </m:sSupPr>
                        <m:e>
                          <m:r>
                            <a:rPr lang="en-IN" i="1">
                              <a:solidFill>
                                <a:srgbClr val="002060"/>
                              </a:solidFill>
                              <a:latin typeface="Cambria Math" panose="02040503050406030204" pitchFamily="18" charset="0"/>
                              <a:cs typeface="Times New Roman" pitchFamily="18" charset="0"/>
                            </a:rPr>
                            <m:t>𝑟</m:t>
                          </m:r>
                        </m:e>
                        <m:sup>
                          <m:r>
                            <a:rPr lang="en-IN" b="0" i="1" smtClean="0">
                              <a:solidFill>
                                <a:srgbClr val="002060"/>
                              </a:solidFill>
                              <a:latin typeface="Cambria Math" panose="02040503050406030204" pitchFamily="18" charset="0"/>
                              <a:cs typeface="Times New Roman" pitchFamily="18" charset="0"/>
                            </a:rPr>
                            <m:t>0</m:t>
                          </m:r>
                        </m:sup>
                      </m:sSup>
                      <m:r>
                        <a:rPr lang="en-IN" b="0" i="1" smtClean="0">
                          <a:solidFill>
                            <a:srgbClr val="002060"/>
                          </a:solidFill>
                          <a:latin typeface="Cambria Math" panose="02040503050406030204" pitchFamily="18" charset="0"/>
                          <a:cs typeface="Times New Roman" pitchFamily="18" charset="0"/>
                        </a:rPr>
                        <m:t>+</m:t>
                      </m:r>
                      <m:sSub>
                        <m:sSubPr>
                          <m:ctrlPr>
                            <a:rPr lang="en-IN" i="1">
                              <a:solidFill>
                                <a:srgbClr val="002060"/>
                              </a:solidFill>
                              <a:latin typeface="Cambria Math" panose="02040503050406030204" pitchFamily="18" charset="0"/>
                              <a:cs typeface="Times New Roman" pitchFamily="18" charset="0"/>
                            </a:rPr>
                          </m:ctrlPr>
                        </m:sSubPr>
                        <m:e>
                          <m:r>
                            <a:rPr lang="en-IN" i="1">
                              <a:solidFill>
                                <a:srgbClr val="002060"/>
                              </a:solidFill>
                              <a:latin typeface="Cambria Math" panose="02040503050406030204" pitchFamily="18" charset="0"/>
                              <a:cs typeface="Times New Roman" pitchFamily="18" charset="0"/>
                            </a:rPr>
                            <m:t>𝑎</m:t>
                          </m:r>
                        </m:e>
                        <m:sub>
                          <m:r>
                            <a:rPr lang="en-IN" b="0" i="1" smtClean="0">
                              <a:solidFill>
                                <a:srgbClr val="002060"/>
                              </a:solidFill>
                              <a:latin typeface="Cambria Math" panose="02040503050406030204" pitchFamily="18" charset="0"/>
                              <a:cs typeface="Times New Roman" pitchFamily="18" charset="0"/>
                            </a:rPr>
                            <m:t>−1</m:t>
                          </m:r>
                        </m:sub>
                      </m:sSub>
                      <m:sSup>
                        <m:sSupPr>
                          <m:ctrlPr>
                            <a:rPr lang="en-IN" i="1">
                              <a:solidFill>
                                <a:srgbClr val="002060"/>
                              </a:solidFill>
                              <a:latin typeface="Cambria Math" panose="02040503050406030204" pitchFamily="18" charset="0"/>
                              <a:cs typeface="Times New Roman" pitchFamily="18" charset="0"/>
                            </a:rPr>
                          </m:ctrlPr>
                        </m:sSupPr>
                        <m:e>
                          <m:r>
                            <a:rPr lang="en-IN" i="1">
                              <a:solidFill>
                                <a:srgbClr val="002060"/>
                              </a:solidFill>
                              <a:latin typeface="Cambria Math" panose="02040503050406030204" pitchFamily="18" charset="0"/>
                              <a:cs typeface="Times New Roman" pitchFamily="18" charset="0"/>
                            </a:rPr>
                            <m:t>𝑟</m:t>
                          </m:r>
                        </m:e>
                        <m:sup>
                          <m:r>
                            <a:rPr lang="en-IN" b="0" i="1" smtClean="0">
                              <a:solidFill>
                                <a:srgbClr val="002060"/>
                              </a:solidFill>
                              <a:latin typeface="Cambria Math" panose="02040503050406030204" pitchFamily="18" charset="0"/>
                              <a:cs typeface="Times New Roman" pitchFamily="18" charset="0"/>
                            </a:rPr>
                            <m:t>−1</m:t>
                          </m:r>
                        </m:sup>
                      </m:sSup>
                      <m:r>
                        <a:rPr lang="en-IN" b="0" i="1" smtClean="0">
                          <a:solidFill>
                            <a:srgbClr val="002060"/>
                          </a:solidFill>
                          <a:latin typeface="Cambria Math" panose="02040503050406030204" pitchFamily="18" charset="0"/>
                          <a:cs typeface="Times New Roman" pitchFamily="18" charset="0"/>
                        </a:rPr>
                        <m:t>+</m:t>
                      </m:r>
                      <m:sSub>
                        <m:sSubPr>
                          <m:ctrlPr>
                            <a:rPr lang="en-IN" i="1">
                              <a:solidFill>
                                <a:srgbClr val="002060"/>
                              </a:solidFill>
                              <a:latin typeface="Cambria Math" panose="02040503050406030204" pitchFamily="18" charset="0"/>
                              <a:cs typeface="Times New Roman" pitchFamily="18" charset="0"/>
                            </a:rPr>
                          </m:ctrlPr>
                        </m:sSubPr>
                        <m:e>
                          <m:r>
                            <a:rPr lang="en-IN" i="1">
                              <a:solidFill>
                                <a:srgbClr val="002060"/>
                              </a:solidFill>
                              <a:latin typeface="Cambria Math" panose="02040503050406030204" pitchFamily="18" charset="0"/>
                              <a:cs typeface="Times New Roman" pitchFamily="18" charset="0"/>
                            </a:rPr>
                            <m:t>𝑎</m:t>
                          </m:r>
                        </m:e>
                        <m:sub>
                          <m:r>
                            <a:rPr lang="en-IN" b="0" i="1" smtClean="0">
                              <a:solidFill>
                                <a:srgbClr val="002060"/>
                              </a:solidFill>
                              <a:latin typeface="Cambria Math" panose="02040503050406030204" pitchFamily="18" charset="0"/>
                              <a:cs typeface="Times New Roman" pitchFamily="18" charset="0"/>
                            </a:rPr>
                            <m:t>−2</m:t>
                          </m:r>
                        </m:sub>
                      </m:sSub>
                      <m:sSup>
                        <m:sSupPr>
                          <m:ctrlPr>
                            <a:rPr lang="en-IN" i="1">
                              <a:solidFill>
                                <a:srgbClr val="002060"/>
                              </a:solidFill>
                              <a:latin typeface="Cambria Math" panose="02040503050406030204" pitchFamily="18" charset="0"/>
                              <a:cs typeface="Times New Roman" pitchFamily="18" charset="0"/>
                            </a:rPr>
                          </m:ctrlPr>
                        </m:sSupPr>
                        <m:e>
                          <m:r>
                            <a:rPr lang="en-IN" i="1">
                              <a:solidFill>
                                <a:srgbClr val="002060"/>
                              </a:solidFill>
                              <a:latin typeface="Cambria Math" panose="02040503050406030204" pitchFamily="18" charset="0"/>
                              <a:cs typeface="Times New Roman" pitchFamily="18" charset="0"/>
                            </a:rPr>
                            <m:t>𝑟</m:t>
                          </m:r>
                        </m:e>
                        <m:sup>
                          <m:r>
                            <a:rPr lang="en-IN" b="0" i="1" smtClean="0">
                              <a:solidFill>
                                <a:srgbClr val="002060"/>
                              </a:solidFill>
                              <a:latin typeface="Cambria Math" panose="02040503050406030204" pitchFamily="18" charset="0"/>
                              <a:cs typeface="Times New Roman" pitchFamily="18" charset="0"/>
                            </a:rPr>
                            <m:t>−2</m:t>
                          </m:r>
                        </m:sup>
                      </m:sSup>
                      <m:r>
                        <a:rPr lang="en-IN" b="0" i="1" smtClean="0">
                          <a:solidFill>
                            <a:srgbClr val="002060"/>
                          </a:solidFill>
                          <a:latin typeface="Cambria Math" panose="02040503050406030204" pitchFamily="18" charset="0"/>
                          <a:cs typeface="Times New Roman" pitchFamily="18" charset="0"/>
                        </a:rPr>
                        <m:t>+ ………+</m:t>
                      </m:r>
                      <m:sSub>
                        <m:sSubPr>
                          <m:ctrlPr>
                            <a:rPr lang="en-IN" i="1">
                              <a:solidFill>
                                <a:srgbClr val="002060"/>
                              </a:solidFill>
                              <a:latin typeface="Cambria Math" panose="02040503050406030204" pitchFamily="18" charset="0"/>
                              <a:cs typeface="Times New Roman" pitchFamily="18" charset="0"/>
                            </a:rPr>
                          </m:ctrlPr>
                        </m:sSubPr>
                        <m:e>
                          <m:r>
                            <a:rPr lang="en-IN" i="1">
                              <a:solidFill>
                                <a:srgbClr val="002060"/>
                              </a:solidFill>
                              <a:latin typeface="Cambria Math" panose="02040503050406030204" pitchFamily="18" charset="0"/>
                              <a:cs typeface="Times New Roman" pitchFamily="18" charset="0"/>
                            </a:rPr>
                            <m:t>𝑎</m:t>
                          </m:r>
                        </m:e>
                        <m:sub>
                          <m:r>
                            <a:rPr lang="en-IN" b="0" i="1" smtClean="0">
                              <a:solidFill>
                                <a:srgbClr val="002060"/>
                              </a:solidFill>
                              <a:latin typeface="Cambria Math" panose="02040503050406030204" pitchFamily="18" charset="0"/>
                              <a:cs typeface="Times New Roman" pitchFamily="18" charset="0"/>
                            </a:rPr>
                            <m:t>𝑚</m:t>
                          </m:r>
                        </m:sub>
                      </m:sSub>
                      <m:sSup>
                        <m:sSupPr>
                          <m:ctrlPr>
                            <a:rPr lang="en-IN" i="1">
                              <a:solidFill>
                                <a:srgbClr val="002060"/>
                              </a:solidFill>
                              <a:latin typeface="Cambria Math" panose="02040503050406030204" pitchFamily="18" charset="0"/>
                              <a:cs typeface="Times New Roman" pitchFamily="18" charset="0"/>
                            </a:rPr>
                          </m:ctrlPr>
                        </m:sSupPr>
                        <m:e>
                          <m:r>
                            <a:rPr lang="en-IN" i="1">
                              <a:solidFill>
                                <a:srgbClr val="002060"/>
                              </a:solidFill>
                              <a:latin typeface="Cambria Math" panose="02040503050406030204" pitchFamily="18" charset="0"/>
                              <a:cs typeface="Times New Roman" pitchFamily="18" charset="0"/>
                            </a:rPr>
                            <m:t>𝑟</m:t>
                          </m:r>
                        </m:e>
                        <m:sup>
                          <m:r>
                            <a:rPr lang="en-IN" b="0" i="1" smtClean="0">
                              <a:solidFill>
                                <a:srgbClr val="002060"/>
                              </a:solidFill>
                              <a:latin typeface="Cambria Math" panose="02040503050406030204" pitchFamily="18" charset="0"/>
                              <a:cs typeface="Times New Roman" pitchFamily="18" charset="0"/>
                            </a:rPr>
                            <m:t>−</m:t>
                          </m:r>
                          <m:r>
                            <a:rPr lang="en-IN" b="0" i="1" smtClean="0">
                              <a:solidFill>
                                <a:srgbClr val="002060"/>
                              </a:solidFill>
                              <a:latin typeface="Cambria Math" panose="02040503050406030204" pitchFamily="18" charset="0"/>
                              <a:cs typeface="Times New Roman" pitchFamily="18" charset="0"/>
                            </a:rPr>
                            <m:t>𝑚</m:t>
                          </m:r>
                        </m:sup>
                      </m:sSup>
                    </m:oMath>
                  </m:oMathPara>
                </a14:m>
                <a:endParaRPr lang="en-US" dirty="0" smtClean="0">
                  <a:solidFill>
                    <a:srgbClr val="002060"/>
                  </a:solidFill>
                  <a:latin typeface="Times New Roman" pitchFamily="18" charset="0"/>
                  <a:cs typeface="Times New Roman" pitchFamily="18" charset="0"/>
                </a:endParaRPr>
              </a:p>
              <a:p>
                <a:pPr marL="640080" lvl="2" indent="0">
                  <a:spcBef>
                    <a:spcPts val="0"/>
                  </a:spcBef>
                  <a:buNone/>
                </a:pPr>
                <a:endParaRPr lang="en-IN" dirty="0" smtClean="0">
                  <a:solidFill>
                    <a:srgbClr val="002060"/>
                  </a:solidFill>
                  <a:latin typeface="Times New Roman" pitchFamily="18" charset="0"/>
                  <a:cs typeface="Times New Roman" pitchFamily="18" charset="0"/>
                </a:endParaRPr>
              </a:p>
              <a:p>
                <a:pPr marL="282575" lvl="2" indent="0">
                  <a:spcBef>
                    <a:spcPts val="0"/>
                  </a:spcBef>
                  <a:buNone/>
                </a:pPr>
                <a:r>
                  <a:rPr lang="en-IN" dirty="0" smtClean="0">
                    <a:solidFill>
                      <a:srgbClr val="FF0000"/>
                    </a:solidFill>
                    <a:latin typeface="Times New Roman" pitchFamily="18" charset="0"/>
                    <a:cs typeface="Times New Roman" pitchFamily="18" charset="0"/>
                  </a:rPr>
                  <a:t>Note: The coefficients</a:t>
                </a:r>
                <a14:m>
                  <m:oMath xmlns:m="http://schemas.openxmlformats.org/officeDocument/2006/math">
                    <m:sSub>
                      <m:sSubPr>
                        <m:ctrlPr>
                          <a:rPr lang="en-IN" i="1">
                            <a:solidFill>
                              <a:srgbClr val="FF0000"/>
                            </a:solidFill>
                            <a:latin typeface="Cambria Math" panose="02040503050406030204" pitchFamily="18" charset="0"/>
                            <a:cs typeface="Times New Roman" pitchFamily="18" charset="0"/>
                          </a:rPr>
                        </m:ctrlPr>
                      </m:sSubPr>
                      <m:e>
                        <m:r>
                          <a:rPr lang="en-IN" b="0" i="1" smtClean="0">
                            <a:solidFill>
                              <a:srgbClr val="FF0000"/>
                            </a:solidFill>
                            <a:latin typeface="Cambria Math" panose="02040503050406030204" pitchFamily="18" charset="0"/>
                            <a:cs typeface="Times New Roman" pitchFamily="18" charset="0"/>
                          </a:rPr>
                          <m:t> </m:t>
                        </m:r>
                        <m:r>
                          <a:rPr lang="en-IN" i="1">
                            <a:solidFill>
                              <a:srgbClr val="FF0000"/>
                            </a:solidFill>
                            <a:latin typeface="Cambria Math" panose="02040503050406030204" pitchFamily="18" charset="0"/>
                            <a:cs typeface="Times New Roman" pitchFamily="18" charset="0"/>
                          </a:rPr>
                          <m:t>𝑎</m:t>
                        </m:r>
                      </m:e>
                      <m:sub>
                        <m:r>
                          <a:rPr lang="en-IN" b="0" i="1" smtClean="0">
                            <a:solidFill>
                              <a:srgbClr val="FF0000"/>
                            </a:solidFill>
                            <a:latin typeface="Cambria Math" panose="02040503050406030204" pitchFamily="18" charset="0"/>
                            <a:cs typeface="Times New Roman" pitchFamily="18" charset="0"/>
                          </a:rPr>
                          <m:t>𝑖</m:t>
                        </m:r>
                      </m:sub>
                    </m:sSub>
                  </m:oMath>
                </a14:m>
                <a:r>
                  <a:rPr lang="en-US" dirty="0" smtClean="0">
                    <a:solidFill>
                      <a:srgbClr val="FF0000"/>
                    </a:solidFill>
                    <a:latin typeface="Times New Roman" pitchFamily="18" charset="0"/>
                    <a:cs typeface="Times New Roman" pitchFamily="18" charset="0"/>
                  </a:rPr>
                  <a:t> range value from 0 to </a:t>
                </a:r>
                <a14:m>
                  <m:oMath xmlns:m="http://schemas.openxmlformats.org/officeDocument/2006/math">
                    <m:r>
                      <a:rPr lang="en-US" i="1" dirty="0" smtClean="0">
                        <a:solidFill>
                          <a:srgbClr val="FF0000"/>
                        </a:solidFill>
                        <a:latin typeface="Cambria Math" panose="02040503050406030204" pitchFamily="18" charset="0"/>
                        <a:cs typeface="Times New Roman" pitchFamily="18" charset="0"/>
                      </a:rPr>
                      <m:t>𝑟</m:t>
                    </m:r>
                    <m:r>
                      <a:rPr lang="en-US" i="1" dirty="0" smtClean="0">
                        <a:solidFill>
                          <a:srgbClr val="FF0000"/>
                        </a:solidFill>
                        <a:latin typeface="Cambria Math" panose="02040503050406030204" pitchFamily="18" charset="0"/>
                        <a:cs typeface="Times New Roman" pitchFamily="18" charset="0"/>
                      </a:rPr>
                      <m:t>−1</m:t>
                    </m:r>
                  </m:oMath>
                </a14:m>
                <a:endParaRPr lang="en-US" dirty="0" smtClean="0">
                  <a:solidFill>
                    <a:srgbClr val="FF0000"/>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79512" y="1810059"/>
                <a:ext cx="8712968" cy="4246076"/>
              </a:xfrm>
              <a:blipFill rotWithShape="0">
                <a:blip r:embed="rId3"/>
                <a:stretch>
                  <a:fillRect t="-862" b="-2299"/>
                </a:stretch>
              </a:blipFill>
            </p:spPr>
            <p:txBody>
              <a:bodyPr/>
              <a:lstStyle/>
              <a:p>
                <a:r>
                  <a:rPr lang="en-US">
                    <a:noFill/>
                  </a:rPr>
                  <a:t> </a:t>
                </a:r>
              </a:p>
            </p:txBody>
          </p:sp>
        </mc:Fallback>
      </mc:AlternateContent>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Number Representation</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23</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mc:AlternateContent xmlns:mc="http://schemas.openxmlformats.org/markup-compatibility/2006" xmlns:a14="http://schemas.microsoft.com/office/drawing/2010/main">
        <mc:Choice Requires="a14">
          <p:sp>
            <p:nvSpPr>
              <p:cNvPr id="7" name="TextBox 6"/>
              <p:cNvSpPr txBox="1"/>
              <p:nvPr/>
            </p:nvSpPr>
            <p:spPr>
              <a:xfrm>
                <a:off x="1422794" y="1440727"/>
                <a:ext cx="250113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𝑛</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𝑛</m:t>
                          </m:r>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422794" y="1440727"/>
                <a:ext cx="2501134"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139952" y="1440727"/>
                <a:ext cx="2112566"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m:t>
                          </m:r>
                          <m:r>
                            <a:rPr lang="en-IN" b="0" i="1" smtClean="0">
                              <a:latin typeface="Cambria Math" panose="02040503050406030204" pitchFamily="18" charset="0"/>
                            </a:rPr>
                            <m:t>𝑚</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139952" y="1440727"/>
                <a:ext cx="2112566" cy="369332"/>
              </a:xfrm>
              <a:prstGeom prst="rect">
                <a:avLst/>
              </a:prstGeom>
              <a:blipFill rotWithShape="0">
                <a:blip r:embed="rId5"/>
                <a:stretch>
                  <a:fillRect/>
                </a:stretch>
              </a:blipFill>
            </p:spPr>
            <p:txBody>
              <a:bodyPr/>
              <a:lstStyle/>
              <a:p>
                <a:r>
                  <a:rPr lang="en-US">
                    <a:noFill/>
                  </a:rPr>
                  <a:t> </a:t>
                </a:r>
              </a:p>
            </p:txBody>
          </p:sp>
        </mc:Fallback>
      </mc:AlternateContent>
      <p:sp>
        <p:nvSpPr>
          <p:cNvPr id="9" name="TextBox 8"/>
          <p:cNvSpPr txBox="1"/>
          <p:nvPr/>
        </p:nvSpPr>
        <p:spPr>
          <a:xfrm>
            <a:off x="3915371" y="1556792"/>
            <a:ext cx="296589" cy="369332"/>
          </a:xfrm>
          <a:prstGeom prst="rect">
            <a:avLst/>
          </a:prstGeom>
          <a:noFill/>
        </p:spPr>
        <p:txBody>
          <a:bodyPr wrap="none" rtlCol="0">
            <a:spAutoFit/>
          </a:bodyPr>
          <a:lstStyle/>
          <a:p>
            <a:r>
              <a:rPr lang="en-IN" dirty="0" smtClean="0"/>
              <a:t>.</a:t>
            </a:r>
            <a:endParaRPr lang="en-US" dirty="0"/>
          </a:p>
        </p:txBody>
      </p:sp>
      <p:sp>
        <p:nvSpPr>
          <p:cNvPr id="11" name="TextBox 10"/>
          <p:cNvSpPr txBox="1"/>
          <p:nvPr/>
        </p:nvSpPr>
        <p:spPr>
          <a:xfrm>
            <a:off x="2061655" y="980728"/>
            <a:ext cx="1223412" cy="369332"/>
          </a:xfrm>
          <a:prstGeom prst="rect">
            <a:avLst/>
          </a:prstGeom>
          <a:noFill/>
        </p:spPr>
        <p:txBody>
          <a:bodyPr wrap="none" rtlCol="0">
            <a:spAutoFit/>
          </a:bodyPr>
          <a:lstStyle/>
          <a:p>
            <a:pPr marL="0" lvl="2"/>
            <a:r>
              <a:rPr lang="en-IN" dirty="0">
                <a:solidFill>
                  <a:srgbClr val="002060"/>
                </a:solidFill>
                <a:latin typeface="Times New Roman" pitchFamily="18" charset="0"/>
                <a:cs typeface="Times New Roman" pitchFamily="18" charset="0"/>
              </a:rPr>
              <a:t> whole </a:t>
            </a:r>
            <a:r>
              <a:rPr lang="en-IN" dirty="0" smtClean="0">
                <a:solidFill>
                  <a:srgbClr val="002060"/>
                </a:solidFill>
                <a:latin typeface="Times New Roman" pitchFamily="18" charset="0"/>
                <a:cs typeface="Times New Roman" pitchFamily="18" charset="0"/>
              </a:rPr>
              <a:t>part</a:t>
            </a:r>
            <a:endParaRPr lang="en-IN" dirty="0">
              <a:solidFill>
                <a:srgbClr val="002060"/>
              </a:solidFill>
              <a:latin typeface="Times New Roman" pitchFamily="18" charset="0"/>
              <a:cs typeface="Times New Roman" pitchFamily="18" charset="0"/>
            </a:endParaRPr>
          </a:p>
        </p:txBody>
      </p:sp>
      <p:sp>
        <p:nvSpPr>
          <p:cNvPr id="12" name="TextBox 11"/>
          <p:cNvSpPr txBox="1"/>
          <p:nvPr/>
        </p:nvSpPr>
        <p:spPr>
          <a:xfrm>
            <a:off x="4535996" y="980728"/>
            <a:ext cx="1486304" cy="369332"/>
          </a:xfrm>
          <a:prstGeom prst="rect">
            <a:avLst/>
          </a:prstGeom>
          <a:noFill/>
        </p:spPr>
        <p:txBody>
          <a:bodyPr wrap="none" rtlCol="0">
            <a:spAutoFit/>
          </a:bodyPr>
          <a:lstStyle/>
          <a:p>
            <a:r>
              <a:rPr lang="en-IN" dirty="0" smtClean="0">
                <a:solidFill>
                  <a:srgbClr val="002060"/>
                </a:solidFill>
                <a:latin typeface="Times New Roman" pitchFamily="18" charset="0"/>
                <a:cs typeface="Times New Roman" pitchFamily="18" charset="0"/>
              </a:rPr>
              <a:t>fractional part</a:t>
            </a:r>
            <a:endParaRPr lang="en-US" dirty="0"/>
          </a:p>
        </p:txBody>
      </p:sp>
    </p:spTree>
    <p:extLst>
      <p:ext uri="{BB962C8B-B14F-4D97-AF65-F5344CB8AC3E}">
        <p14:creationId xmlns:p14="http://schemas.microsoft.com/office/powerpoint/2010/main" val="2493872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79512" y="1196752"/>
                <a:ext cx="8712968" cy="4859383"/>
              </a:xfrm>
            </p:spPr>
            <p:txBody>
              <a:bodyPr>
                <a:normAutofit/>
              </a:bodyPr>
              <a:lstStyle/>
              <a:p>
                <a:pPr marL="57150" lvl="2" indent="0">
                  <a:buNone/>
                </a:pPr>
                <a:r>
                  <a:rPr lang="en-IN" dirty="0" smtClean="0">
                    <a:solidFill>
                      <a:schemeClr val="tx1"/>
                    </a:solidFill>
                    <a:latin typeface="Times New Roman" pitchFamily="18" charset="0"/>
                    <a:cs typeface="Times New Roman" pitchFamily="18" charset="0"/>
                  </a:rPr>
                  <a:t>(Radix) Base:10</a:t>
                </a:r>
              </a:p>
              <a:p>
                <a:pPr marL="640080" lvl="2" indent="0">
                  <a:buNone/>
                </a:pPr>
                <a:endParaRPr lang="en-IN" b="0" i="1" dirty="0" smtClean="0">
                  <a:solidFill>
                    <a:schemeClr val="tx1"/>
                  </a:solidFill>
                  <a:latin typeface="Cambria Math" panose="02040503050406030204" pitchFamily="18" charset="0"/>
                  <a:cs typeface="Times New Roman" pitchFamily="18" charset="0"/>
                </a:endParaRPr>
              </a:p>
              <a:p>
                <a:pPr marL="640080" lvl="2" indent="0">
                  <a:buNone/>
                </a:pPr>
                <a14:m>
                  <m:oMathPara xmlns:m="http://schemas.openxmlformats.org/officeDocument/2006/math">
                    <m:oMathParaPr>
                      <m:jc m:val="left"/>
                    </m:oMathParaPr>
                    <m:oMath xmlns:m="http://schemas.openxmlformats.org/officeDocument/2006/math">
                      <m:r>
                        <a:rPr lang="en-IN" b="0" i="1" dirty="0" smtClean="0">
                          <a:solidFill>
                            <a:schemeClr val="tx1"/>
                          </a:solidFill>
                          <a:latin typeface="Cambria Math" panose="02040503050406030204" pitchFamily="18" charset="0"/>
                          <a:cs typeface="Times New Roman" pitchFamily="18" charset="0"/>
                        </a:rPr>
                        <m:t>  </m:t>
                      </m:r>
                      <m:r>
                        <a:rPr lang="en-IN" i="1" dirty="0" smtClean="0">
                          <a:solidFill>
                            <a:schemeClr val="tx1"/>
                          </a:solidFill>
                          <a:latin typeface="Cambria Math" panose="02040503050406030204" pitchFamily="18" charset="0"/>
                          <a:cs typeface="Times New Roman" pitchFamily="18" charset="0"/>
                        </a:rPr>
                        <m:t>𝐸</m:t>
                      </m:r>
                      <m:r>
                        <a:rPr lang="en-IN" i="1" dirty="0" smtClean="0">
                          <a:solidFill>
                            <a:schemeClr val="tx1"/>
                          </a:solidFill>
                          <a:latin typeface="Cambria Math" panose="02040503050406030204" pitchFamily="18" charset="0"/>
                          <a:cs typeface="Times New Roman" pitchFamily="18" charset="0"/>
                        </a:rPr>
                        <m:t>={0,1,2,3,4,5,6,7,8,9}</m:t>
                      </m:r>
                    </m:oMath>
                  </m:oMathPara>
                </a14:m>
                <a:endParaRPr lang="en-US" dirty="0" smtClean="0">
                  <a:solidFill>
                    <a:schemeClr val="tx1"/>
                  </a:solidFill>
                  <a:latin typeface="Times New Roman" pitchFamily="18" charset="0"/>
                  <a:cs typeface="Times New Roman" pitchFamily="18" charset="0"/>
                </a:endParaRPr>
              </a:p>
              <a:p>
                <a:pPr marL="640080" lvl="2" indent="0">
                  <a:buNone/>
                </a:pPr>
                <a:r>
                  <a:rPr lang="en-IN" dirty="0" smtClean="0">
                    <a:solidFill>
                      <a:schemeClr val="tx1"/>
                    </a:solidFill>
                    <a:latin typeface="Times New Roman" pitchFamily="18" charset="0"/>
                    <a:cs typeface="Times New Roman" pitchFamily="18" charset="0"/>
                  </a:rPr>
                  <a:t>Example:</a:t>
                </a:r>
              </a:p>
              <a:p>
                <a:pPr marL="640080" lvl="2" indent="0">
                  <a:buNone/>
                </a:pPr>
                <a14:m>
                  <m:oMathPara xmlns:m="http://schemas.openxmlformats.org/officeDocument/2006/math">
                    <m:oMathParaPr>
                      <m:jc m:val="left"/>
                    </m:oMathParaPr>
                    <m:oMath xmlns:m="http://schemas.openxmlformats.org/officeDocument/2006/math">
                      <m:sSub>
                        <m:sSubPr>
                          <m:ctrlPr>
                            <a:rPr lang="en-US" i="1" smtClean="0">
                              <a:solidFill>
                                <a:schemeClr val="tx1"/>
                              </a:solidFill>
                              <a:latin typeface="Cambria Math" panose="02040503050406030204" pitchFamily="18" charset="0"/>
                              <a:cs typeface="Times New Roman" pitchFamily="18" charset="0"/>
                            </a:rPr>
                          </m:ctrlPr>
                        </m:sSubPr>
                        <m:e>
                          <m:r>
                            <a:rPr lang="en-IN" b="0" i="1" smtClean="0">
                              <a:solidFill>
                                <a:schemeClr val="tx1"/>
                              </a:solidFill>
                              <a:latin typeface="Cambria Math" panose="02040503050406030204" pitchFamily="18" charset="0"/>
                              <a:cs typeface="Times New Roman" pitchFamily="18" charset="0"/>
                            </a:rPr>
                            <m:t>(7392)</m:t>
                          </m:r>
                        </m:e>
                        <m:sub>
                          <m:r>
                            <a:rPr lang="en-IN" b="0" i="1" smtClean="0">
                              <a:solidFill>
                                <a:schemeClr val="tx1"/>
                              </a:solidFill>
                              <a:latin typeface="Cambria Math" panose="02040503050406030204" pitchFamily="18" charset="0"/>
                              <a:cs typeface="Times New Roman" pitchFamily="18" charset="0"/>
                            </a:rPr>
                            <m:t>10</m:t>
                          </m:r>
                        </m:sub>
                      </m:sSub>
                      <m:r>
                        <a:rPr lang="en-IN" b="0" i="1" smtClean="0">
                          <a:solidFill>
                            <a:schemeClr val="tx1"/>
                          </a:solidFill>
                          <a:latin typeface="Cambria Math" panose="02040503050406030204" pitchFamily="18" charset="0"/>
                          <a:cs typeface="Times New Roman" pitchFamily="18" charset="0"/>
                        </a:rPr>
                        <m:t>=7</m:t>
                      </m:r>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m:t>
                      </m:r>
                      <m:sSup>
                        <m:sSupPr>
                          <m:ctrlP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ctrlPr>
                        </m:sSupPr>
                        <m:e>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10</m:t>
                          </m:r>
                        </m:e>
                        <m: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3</m:t>
                          </m:r>
                        </m:sup>
                      </m:s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+3×</m:t>
                      </m:r>
                      <m:sSup>
                        <m:sSupPr>
                          <m:ctrlP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ctrlPr>
                        </m:sSupPr>
                        <m:e>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10</m:t>
                          </m:r>
                        </m:e>
                        <m: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2</m:t>
                          </m:r>
                        </m:sup>
                      </m:s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+9×</m:t>
                      </m:r>
                      <m:sSup>
                        <m:sSupPr>
                          <m:ctrlP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ctrlPr>
                        </m:sSupPr>
                        <m:e>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10</m:t>
                          </m:r>
                        </m:e>
                        <m: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m:t>
                          </m:r>
                        </m:sup>
                      </m:s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+2×</m:t>
                      </m:r>
                      <m:sSup>
                        <m:sSupPr>
                          <m:ctrlP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ctrlPr>
                        </m:sSupPr>
                        <m:e>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10</m:t>
                          </m:r>
                        </m:e>
                        <m: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0</m:t>
                          </m:r>
                        </m:sup>
                      </m:sSup>
                    </m:oMath>
                  </m:oMathPara>
                </a14:m>
                <a:endParaRPr lang="en-US" dirty="0" smtClean="0">
                  <a:solidFill>
                    <a:schemeClr val="tx1"/>
                  </a:solidFill>
                  <a:latin typeface="Times New Roman" pitchFamily="18" charset="0"/>
                  <a:cs typeface="Times New Roman" pitchFamily="18" charset="0"/>
                </a:endParaRPr>
              </a:p>
              <a:p>
                <a:pPr marL="640080" lvl="2" indent="0">
                  <a:buNone/>
                </a:pPr>
                <a14:m>
                  <m:oMathPara xmlns:m="http://schemas.openxmlformats.org/officeDocument/2006/math">
                    <m:oMathParaPr>
                      <m:jc m:val="left"/>
                    </m:oMathParaPr>
                    <m:oMath xmlns:m="http://schemas.openxmlformats.org/officeDocument/2006/math">
                      <m:sSub>
                        <m:sSubPr>
                          <m:ctrlPr>
                            <a:rPr lang="en-US" i="1" smtClean="0">
                              <a:solidFill>
                                <a:schemeClr val="tx1"/>
                              </a:solidFill>
                              <a:latin typeface="Cambria Math" panose="02040503050406030204" pitchFamily="18" charset="0"/>
                              <a:cs typeface="Times New Roman" pitchFamily="18" charset="0"/>
                            </a:rPr>
                          </m:ctrlPr>
                        </m:sSubPr>
                        <m:e>
                          <m:r>
                            <a:rPr lang="en-IN" b="0" i="1" smtClean="0">
                              <a:solidFill>
                                <a:schemeClr val="tx1"/>
                              </a:solidFill>
                              <a:latin typeface="Cambria Math" panose="02040503050406030204" pitchFamily="18" charset="0"/>
                              <a:cs typeface="Times New Roman" pitchFamily="18" charset="0"/>
                            </a:rPr>
                            <m:t>(203.147)</m:t>
                          </m:r>
                        </m:e>
                        <m:sub>
                          <m:r>
                            <a:rPr lang="en-IN" b="0" i="1" smtClean="0">
                              <a:solidFill>
                                <a:schemeClr val="tx1"/>
                              </a:solidFill>
                              <a:latin typeface="Cambria Math" panose="02040503050406030204" pitchFamily="18" charset="0"/>
                              <a:cs typeface="Times New Roman" pitchFamily="18" charset="0"/>
                            </a:rPr>
                            <m:t>10</m:t>
                          </m:r>
                        </m:sub>
                      </m:sSub>
                      <m:r>
                        <a:rPr lang="en-IN" b="0" i="1" smtClean="0">
                          <a:solidFill>
                            <a:schemeClr val="tx1"/>
                          </a:solidFill>
                          <a:latin typeface="Cambria Math" panose="02040503050406030204" pitchFamily="18" charset="0"/>
                          <a:cs typeface="Times New Roman" pitchFamily="18" charset="0"/>
                        </a:rPr>
                        <m:t>=2</m:t>
                      </m:r>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m:t>
                      </m:r>
                      <m:sSup>
                        <m:sSupPr>
                          <m:ctrlP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ctrlPr>
                        </m:sSupPr>
                        <m:e>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10</m:t>
                          </m:r>
                        </m:e>
                        <m: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3</m:t>
                          </m:r>
                        </m:sup>
                      </m:s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+0×</m:t>
                      </m:r>
                      <m:sSup>
                        <m:sSupPr>
                          <m:ctrlP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ctrlPr>
                        </m:sSupPr>
                        <m:e>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10</m:t>
                          </m:r>
                        </m:e>
                        <m: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m:t>
                          </m:r>
                        </m:sup>
                      </m:s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+3×</m:t>
                      </m:r>
                      <m:sSup>
                        <m:sSupPr>
                          <m:ctrlP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ctrlPr>
                        </m:sSupPr>
                        <m:e>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10</m:t>
                          </m:r>
                        </m:e>
                        <m: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0</m:t>
                          </m:r>
                        </m:sup>
                      </m:s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m:t>
                      </m:r>
                      <m:f>
                        <m:fPr>
                          <m:ctrlP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ctrlPr>
                        </m:fPr>
                        <m:num>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m:t>
                          </m:r>
                        </m:num>
                        <m:den>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10</m:t>
                          </m:r>
                        </m:den>
                      </m:f>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+4×</m:t>
                      </m:r>
                      <m:f>
                        <m:fPr>
                          <m:ctrlP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ctrlPr>
                        </m:fPr>
                        <m:num>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m:t>
                          </m:r>
                        </m:num>
                        <m:den>
                          <m:sSup>
                            <m:sSupPr>
                              <m:ctrlP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ctrlPr>
                            </m:sSupPr>
                            <m:e>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10</m:t>
                              </m:r>
                            </m:e>
                            <m: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2</m:t>
                              </m:r>
                            </m:sup>
                          </m:sSup>
                        </m:den>
                      </m:f>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+7×</m:t>
                      </m:r>
                      <m:f>
                        <m:fPr>
                          <m:ctrlP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ctrlPr>
                        </m:fPr>
                        <m:num>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m:t>
                          </m:r>
                        </m:num>
                        <m:den>
                          <m:sSup>
                            <m:sSupPr>
                              <m:ctrlP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ctrlPr>
                            </m:sSupPr>
                            <m:e>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10</m:t>
                              </m:r>
                            </m:e>
                            <m:sup>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3</m:t>
                              </m:r>
                            </m:sup>
                          </m:sSup>
                        </m:den>
                      </m:f>
                    </m:oMath>
                  </m:oMathPara>
                </a14:m>
                <a:endParaRPr lang="en-US" dirty="0" smtClean="0">
                  <a:solidFill>
                    <a:schemeClr val="tx1"/>
                  </a:solidFill>
                  <a:latin typeface="Times New Roman" pitchFamily="18" charset="0"/>
                  <a:cs typeface="Times New Roman" pitchFamily="18" charset="0"/>
                </a:endParaRPr>
              </a:p>
              <a:p>
                <a:pPr marL="57150" lvl="2" indent="0">
                  <a:buNone/>
                </a:pPr>
                <a:endParaRPr lang="en-IN" dirty="0" smtClean="0">
                  <a:solidFill>
                    <a:schemeClr val="tx1"/>
                  </a:solidFill>
                  <a:latin typeface="Times New Roman" pitchFamily="18" charset="0"/>
                  <a:cs typeface="Times New Roman" pitchFamily="18" charset="0"/>
                </a:endParaRPr>
              </a:p>
              <a:p>
                <a:pPr marL="57150" lvl="2" indent="0">
                  <a:buNone/>
                </a:pPr>
                <a:r>
                  <a:rPr lang="en-IN" dirty="0" smtClean="0">
                    <a:solidFill>
                      <a:schemeClr val="tx1"/>
                    </a:solidFill>
                    <a:latin typeface="Times New Roman" pitchFamily="18" charset="0"/>
                    <a:cs typeface="Times New Roman" pitchFamily="18" charset="0"/>
                  </a:rPr>
                  <a:t>What is the decimal equivalent of </a:t>
                </a:r>
              </a:p>
              <a:p>
                <a:pPr marL="974725" lvl="2" indent="-342900">
                  <a:buClr>
                    <a:schemeClr val="tx1"/>
                  </a:buClr>
                  <a:buSzPct val="99000"/>
                  <a:buFont typeface="+mj-lt"/>
                  <a:buAutoNum type="arabicParenR"/>
                </a:pPr>
                <a14:m>
                  <m:oMath xmlns:m="http://schemas.openxmlformats.org/officeDocument/2006/math">
                    <m:sSub>
                      <m:sSubPr>
                        <m:ctrlPr>
                          <a:rPr lang="en-US" i="1" smtClean="0">
                            <a:solidFill>
                              <a:schemeClr val="tx1"/>
                            </a:solidFill>
                            <a:latin typeface="Cambria Math" panose="02040503050406030204" pitchFamily="18" charset="0"/>
                            <a:cs typeface="Times New Roman" pitchFamily="18" charset="0"/>
                          </a:rPr>
                        </m:ctrlPr>
                      </m:sSubPr>
                      <m:e>
                        <m:r>
                          <a:rPr lang="en-IN" b="0" i="1" smtClean="0">
                            <a:solidFill>
                              <a:schemeClr val="tx1"/>
                            </a:solidFill>
                            <a:latin typeface="Cambria Math" panose="02040503050406030204" pitchFamily="18" charset="0"/>
                            <a:cs typeface="Times New Roman" pitchFamily="18" charset="0"/>
                          </a:rPr>
                          <m:t>(203.147)</m:t>
                        </m:r>
                      </m:e>
                      <m:sub>
                        <m:r>
                          <a:rPr lang="en-IN" b="0" i="1" smtClean="0">
                            <a:solidFill>
                              <a:schemeClr val="tx1"/>
                            </a:solidFill>
                            <a:latin typeface="Cambria Math" panose="02040503050406030204" pitchFamily="18" charset="0"/>
                            <a:cs typeface="Times New Roman" pitchFamily="18" charset="0"/>
                          </a:rPr>
                          <m:t>5</m:t>
                        </m:r>
                      </m:sub>
                    </m:sSub>
                  </m:oMath>
                </a14:m>
                <a:endParaRPr lang="en-IN" dirty="0" smtClean="0">
                  <a:solidFill>
                    <a:schemeClr val="tx1"/>
                  </a:solidFill>
                  <a:latin typeface="Times New Roman" pitchFamily="18" charset="0"/>
                  <a:cs typeface="Times New Roman" pitchFamily="18" charset="0"/>
                </a:endParaRPr>
              </a:p>
              <a:p>
                <a:pPr marL="974725" lvl="2" indent="-342900">
                  <a:buClr>
                    <a:schemeClr val="tx1"/>
                  </a:buClr>
                  <a:buSzPct val="99000"/>
                  <a:buFont typeface="+mj-lt"/>
                  <a:buAutoNum type="arabicParenR"/>
                </a:pPr>
                <a14:m>
                  <m:oMath xmlns:m="http://schemas.openxmlformats.org/officeDocument/2006/math">
                    <m:sSub>
                      <m:sSubPr>
                        <m:ctrlPr>
                          <a:rPr lang="en-US" i="1" smtClean="0">
                            <a:solidFill>
                              <a:schemeClr val="tx1"/>
                            </a:solidFill>
                            <a:latin typeface="Cambria Math" panose="02040503050406030204" pitchFamily="18" charset="0"/>
                            <a:cs typeface="Times New Roman" pitchFamily="18" charset="0"/>
                          </a:rPr>
                        </m:ctrlPr>
                      </m:sSubPr>
                      <m:e>
                        <m:r>
                          <a:rPr lang="en-IN" b="0" i="1" smtClean="0">
                            <a:solidFill>
                              <a:schemeClr val="tx1"/>
                            </a:solidFill>
                            <a:latin typeface="Cambria Math" panose="02040503050406030204" pitchFamily="18" charset="0"/>
                            <a:cs typeface="Times New Roman" pitchFamily="18" charset="0"/>
                          </a:rPr>
                          <m:t>(</m:t>
                        </m:r>
                        <m:r>
                          <a:rPr lang="en-IN" b="0" i="1" smtClean="0">
                            <a:solidFill>
                              <a:schemeClr val="tx1"/>
                            </a:solidFill>
                            <a:latin typeface="Cambria Math" panose="02040503050406030204" pitchFamily="18" charset="0"/>
                            <a:cs typeface="Times New Roman" pitchFamily="18" charset="0"/>
                          </a:rPr>
                          <m:t>𝐵</m:t>
                        </m:r>
                        <m:r>
                          <a:rPr lang="en-IN" b="0" i="1" smtClean="0">
                            <a:solidFill>
                              <a:schemeClr val="tx1"/>
                            </a:solidFill>
                            <a:latin typeface="Cambria Math" panose="02040503050406030204" pitchFamily="18" charset="0"/>
                            <a:cs typeface="Times New Roman" pitchFamily="18" charset="0"/>
                          </a:rPr>
                          <m:t>65</m:t>
                        </m:r>
                        <m:r>
                          <a:rPr lang="en-IN" b="0" i="1" smtClean="0">
                            <a:solidFill>
                              <a:schemeClr val="tx1"/>
                            </a:solidFill>
                            <a:latin typeface="Cambria Math" panose="02040503050406030204" pitchFamily="18" charset="0"/>
                            <a:cs typeface="Times New Roman" pitchFamily="18" charset="0"/>
                          </a:rPr>
                          <m:t>𝐹</m:t>
                        </m:r>
                        <m:r>
                          <a:rPr lang="en-IN" b="0" i="1" smtClean="0">
                            <a:solidFill>
                              <a:schemeClr val="tx1"/>
                            </a:solidFill>
                            <a:latin typeface="Cambria Math" panose="02040503050406030204" pitchFamily="18" charset="0"/>
                            <a:cs typeface="Times New Roman" pitchFamily="18" charset="0"/>
                          </a:rPr>
                          <m:t>)</m:t>
                        </m:r>
                      </m:e>
                      <m:sub>
                        <m:r>
                          <a:rPr lang="en-IN" b="0" i="1" smtClean="0">
                            <a:solidFill>
                              <a:schemeClr val="tx1"/>
                            </a:solidFill>
                            <a:latin typeface="Cambria Math" panose="02040503050406030204" pitchFamily="18" charset="0"/>
                            <a:cs typeface="Times New Roman" pitchFamily="18" charset="0"/>
                          </a:rPr>
                          <m:t>16</m:t>
                        </m:r>
                      </m:sub>
                    </m:sSub>
                  </m:oMath>
                </a14:m>
                <a:endParaRPr lang="en-US" dirty="0" smtClean="0">
                  <a:solidFill>
                    <a:schemeClr val="tx1"/>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79512" y="1196752"/>
                <a:ext cx="8712968" cy="4859383"/>
              </a:xfrm>
              <a:blipFill rotWithShape="0">
                <a:blip r:embed="rId3"/>
                <a:stretch>
                  <a:fillRect t="-627"/>
                </a:stretch>
              </a:blipFill>
            </p:spPr>
            <p:txBody>
              <a:bodyPr/>
              <a:lstStyle/>
              <a:p>
                <a:r>
                  <a:rPr lang="en-US">
                    <a:noFill/>
                  </a:rPr>
                  <a:t> </a:t>
                </a:r>
              </a:p>
            </p:txBody>
          </p:sp>
        </mc:Fallback>
      </mc:AlternateContent>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Decimal Number System</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24</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Tree>
    <p:extLst>
      <p:ext uri="{BB962C8B-B14F-4D97-AF65-F5344CB8AC3E}">
        <p14:creationId xmlns:p14="http://schemas.microsoft.com/office/powerpoint/2010/main" val="3075127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79512" y="1196752"/>
                <a:ext cx="8712968" cy="4859383"/>
              </a:xfrm>
            </p:spPr>
            <p:txBody>
              <a:bodyPr>
                <a:normAutofit/>
              </a:bodyPr>
              <a:lstStyle/>
              <a:p>
                <a:pPr marL="640080" lvl="2" indent="0">
                  <a:buNone/>
                </a:pPr>
                <a14:m>
                  <m:oMathPara xmlns:m="http://schemas.openxmlformats.org/officeDocument/2006/math">
                    <m:oMathParaPr>
                      <m:jc m:val="left"/>
                    </m:oMathParaPr>
                    <m:oMath xmlns:m="http://schemas.openxmlformats.org/officeDocument/2006/math">
                      <m:sSub>
                        <m:sSubPr>
                          <m:ctrlPr>
                            <a:rPr lang="en-IN" b="0" i="1" smtClean="0">
                              <a:solidFill>
                                <a:schemeClr val="tx1"/>
                              </a:solidFill>
                              <a:latin typeface="Cambria Math" panose="02040503050406030204" pitchFamily="18" charset="0"/>
                              <a:cs typeface="Times New Roman" pitchFamily="18" charset="0"/>
                            </a:rPr>
                          </m:ctrlPr>
                        </m:sSubPr>
                        <m:e>
                          <m:r>
                            <a:rPr lang="en-IN" b="0" i="1" smtClean="0">
                              <a:solidFill>
                                <a:schemeClr val="tx1"/>
                              </a:solidFill>
                              <a:latin typeface="Cambria Math" panose="02040503050406030204" pitchFamily="18" charset="0"/>
                              <a:cs typeface="Times New Roman" pitchFamily="18" charset="0"/>
                            </a:rPr>
                            <m:t>(1010.011)</m:t>
                          </m:r>
                        </m:e>
                        <m:sub>
                          <m:r>
                            <a:rPr lang="en-IN" b="0" i="1" smtClean="0">
                              <a:solidFill>
                                <a:schemeClr val="tx1"/>
                              </a:solidFill>
                              <a:latin typeface="Cambria Math" panose="02040503050406030204" pitchFamily="18" charset="0"/>
                              <a:cs typeface="Times New Roman" pitchFamily="18" charset="0"/>
                            </a:rPr>
                            <m:t>2</m:t>
                          </m:r>
                        </m:sub>
                      </m:sSub>
                    </m:oMath>
                  </m:oMathPara>
                </a14:m>
                <a:endParaRPr lang="en-IN" b="0" i="1" dirty="0" smtClean="0">
                  <a:solidFill>
                    <a:schemeClr val="tx1"/>
                  </a:solidFill>
                  <a:latin typeface="Cambria Math" panose="02040503050406030204" pitchFamily="18" charset="0"/>
                  <a:cs typeface="Times New Roman" pitchFamily="18" charset="0"/>
                </a:endParaRPr>
              </a:p>
              <a:p>
                <a:pPr marL="640080" lvl="2" indent="0">
                  <a:buNone/>
                </a:pPr>
                <a14:m>
                  <m:oMathPara xmlns:m="http://schemas.openxmlformats.org/officeDocument/2006/math">
                    <m:oMathParaPr>
                      <m:jc m:val="left"/>
                    </m:oMathParaPr>
                    <m:oMath xmlns:m="http://schemas.openxmlformats.org/officeDocument/2006/math">
                      <m:r>
                        <a:rPr lang="en-IN" i="1" dirty="0" smtClean="0">
                          <a:solidFill>
                            <a:schemeClr val="tx1"/>
                          </a:solidFill>
                          <a:latin typeface="Cambria Math" panose="02040503050406030204" pitchFamily="18" charset="0"/>
                          <a:ea typeface="Cambria Math" panose="02040503050406030204" pitchFamily="18" charset="0"/>
                          <a:cs typeface="Times New Roman" pitchFamily="18" charset="0"/>
                        </a:rPr>
                        <m:t>≡</m:t>
                      </m:r>
                      <m:sSup>
                        <m:sSupPr>
                          <m:ctrlPr>
                            <a:rPr lang="en-IN" i="1" dirty="0" smtClean="0">
                              <a:solidFill>
                                <a:schemeClr val="tx1"/>
                              </a:solidFill>
                              <a:latin typeface="Cambria Math" panose="02040503050406030204" pitchFamily="18" charset="0"/>
                              <a:ea typeface="Cambria Math" panose="02040503050406030204" pitchFamily="18" charset="0"/>
                              <a:cs typeface="Times New Roman" pitchFamily="18" charset="0"/>
                            </a:rPr>
                          </m:ctrlPr>
                        </m:sSupPr>
                        <m:e>
                          <m:r>
                            <a:rPr lang="en-IN" b="0" i="1" dirty="0" smtClean="0">
                              <a:solidFill>
                                <a:schemeClr val="tx1"/>
                              </a:solidFill>
                              <a:latin typeface="Cambria Math" panose="02040503050406030204" pitchFamily="18" charset="0"/>
                              <a:ea typeface="Cambria Math" panose="02040503050406030204" pitchFamily="18" charset="0"/>
                              <a:cs typeface="Times New Roman" pitchFamily="18" charset="0"/>
                            </a:rPr>
                            <m:t>2</m:t>
                          </m:r>
                        </m:e>
                        <m:sup>
                          <m:r>
                            <a:rPr lang="en-IN" b="0" i="1" dirty="0" smtClean="0">
                              <a:solidFill>
                                <a:schemeClr val="tx1"/>
                              </a:solidFill>
                              <a:latin typeface="Cambria Math" panose="02040503050406030204" pitchFamily="18" charset="0"/>
                              <a:ea typeface="Cambria Math" panose="02040503050406030204" pitchFamily="18" charset="0"/>
                              <a:cs typeface="Times New Roman" pitchFamily="18" charset="0"/>
                            </a:rPr>
                            <m:t>3</m:t>
                          </m:r>
                        </m:sup>
                      </m:sSup>
                      <m:r>
                        <a:rPr lang="en-IN" b="0" i="1" dirty="0" smtClean="0">
                          <a:solidFill>
                            <a:schemeClr val="tx1"/>
                          </a:solidFill>
                          <a:latin typeface="Cambria Math" panose="02040503050406030204" pitchFamily="18" charset="0"/>
                          <a:ea typeface="Cambria Math" panose="02040503050406030204" pitchFamily="18" charset="0"/>
                          <a:cs typeface="Times New Roman" pitchFamily="18" charset="0"/>
                        </a:rPr>
                        <m:t>+0+</m:t>
                      </m:r>
                      <m:sSup>
                        <m:sSupPr>
                          <m:ctrlPr>
                            <a:rPr lang="en-IN" i="1" dirty="0">
                              <a:solidFill>
                                <a:schemeClr val="tx1"/>
                              </a:solidFill>
                              <a:latin typeface="Cambria Math" panose="02040503050406030204" pitchFamily="18" charset="0"/>
                              <a:ea typeface="Cambria Math" panose="02040503050406030204" pitchFamily="18" charset="0"/>
                              <a:cs typeface="Times New Roman" pitchFamily="18" charset="0"/>
                            </a:rPr>
                          </m:ctrlPr>
                        </m:sSupPr>
                        <m:e>
                          <m:r>
                            <a:rPr lang="en-IN" i="1" dirty="0">
                              <a:solidFill>
                                <a:schemeClr val="tx1"/>
                              </a:solidFill>
                              <a:latin typeface="Cambria Math" panose="02040503050406030204" pitchFamily="18" charset="0"/>
                              <a:ea typeface="Cambria Math" panose="02040503050406030204" pitchFamily="18" charset="0"/>
                              <a:cs typeface="Times New Roman" pitchFamily="18" charset="0"/>
                            </a:rPr>
                            <m:t>2</m:t>
                          </m:r>
                        </m:e>
                        <m:sup>
                          <m:r>
                            <a:rPr lang="en-IN" b="0" i="1" dirty="0" smtClean="0">
                              <a:solidFill>
                                <a:schemeClr val="tx1"/>
                              </a:solidFill>
                              <a:latin typeface="Cambria Math" panose="02040503050406030204" pitchFamily="18" charset="0"/>
                              <a:ea typeface="Cambria Math" panose="02040503050406030204" pitchFamily="18" charset="0"/>
                              <a:cs typeface="Times New Roman" pitchFamily="18" charset="0"/>
                            </a:rPr>
                            <m:t>1</m:t>
                          </m:r>
                        </m:sup>
                      </m:sSup>
                      <m:r>
                        <a:rPr lang="en-IN" b="0" i="1" dirty="0" smtClean="0">
                          <a:solidFill>
                            <a:schemeClr val="tx1"/>
                          </a:solidFill>
                          <a:latin typeface="Cambria Math" panose="02040503050406030204" pitchFamily="18" charset="0"/>
                          <a:ea typeface="Cambria Math" panose="02040503050406030204" pitchFamily="18" charset="0"/>
                          <a:cs typeface="Times New Roman" pitchFamily="18" charset="0"/>
                        </a:rPr>
                        <m:t>+0+0+</m:t>
                      </m:r>
                      <m:f>
                        <m:fPr>
                          <m:ctrlPr>
                            <a:rPr lang="en-IN" b="0" i="1" dirty="0" smtClean="0">
                              <a:solidFill>
                                <a:schemeClr val="tx1"/>
                              </a:solidFill>
                              <a:latin typeface="Cambria Math" panose="02040503050406030204" pitchFamily="18" charset="0"/>
                              <a:ea typeface="Cambria Math" panose="02040503050406030204" pitchFamily="18" charset="0"/>
                              <a:cs typeface="Times New Roman" pitchFamily="18" charset="0"/>
                            </a:rPr>
                          </m:ctrlPr>
                        </m:fPr>
                        <m:num>
                          <m:r>
                            <a:rPr lang="en-IN" b="0" i="1" dirty="0" smtClean="0">
                              <a:solidFill>
                                <a:schemeClr val="tx1"/>
                              </a:solidFill>
                              <a:latin typeface="Cambria Math" panose="02040503050406030204" pitchFamily="18" charset="0"/>
                              <a:ea typeface="Cambria Math" panose="02040503050406030204" pitchFamily="18" charset="0"/>
                              <a:cs typeface="Times New Roman" pitchFamily="18" charset="0"/>
                            </a:rPr>
                            <m:t>1</m:t>
                          </m:r>
                        </m:num>
                        <m:den>
                          <m:sSup>
                            <m:sSupPr>
                              <m:ctrlPr>
                                <a:rPr lang="en-IN" b="0" i="1" dirty="0" smtClean="0">
                                  <a:solidFill>
                                    <a:schemeClr val="tx1"/>
                                  </a:solidFill>
                                  <a:latin typeface="Cambria Math" panose="02040503050406030204" pitchFamily="18" charset="0"/>
                                  <a:ea typeface="Cambria Math" panose="02040503050406030204" pitchFamily="18" charset="0"/>
                                  <a:cs typeface="Times New Roman" pitchFamily="18" charset="0"/>
                                </a:rPr>
                              </m:ctrlPr>
                            </m:sSupPr>
                            <m:e>
                              <m:r>
                                <a:rPr lang="en-IN" b="0" i="1" dirty="0" smtClean="0">
                                  <a:solidFill>
                                    <a:schemeClr val="tx1"/>
                                  </a:solidFill>
                                  <a:latin typeface="Cambria Math" panose="02040503050406030204" pitchFamily="18" charset="0"/>
                                  <a:ea typeface="Cambria Math" panose="02040503050406030204" pitchFamily="18" charset="0"/>
                                  <a:cs typeface="Times New Roman" pitchFamily="18" charset="0"/>
                                </a:rPr>
                                <m:t>2</m:t>
                              </m:r>
                            </m:e>
                            <m:sup>
                              <m:r>
                                <a:rPr lang="en-IN" b="0" i="1" dirty="0" smtClean="0">
                                  <a:solidFill>
                                    <a:schemeClr val="tx1"/>
                                  </a:solidFill>
                                  <a:latin typeface="Cambria Math" panose="02040503050406030204" pitchFamily="18" charset="0"/>
                                  <a:ea typeface="Cambria Math" panose="02040503050406030204" pitchFamily="18" charset="0"/>
                                  <a:cs typeface="Times New Roman" pitchFamily="18" charset="0"/>
                                </a:rPr>
                                <m:t>2</m:t>
                              </m:r>
                            </m:sup>
                          </m:sSup>
                        </m:den>
                      </m:f>
                      <m:r>
                        <a:rPr lang="en-IN" b="0" i="1" dirty="0" smtClean="0">
                          <a:solidFill>
                            <a:schemeClr val="tx1"/>
                          </a:solidFill>
                          <a:latin typeface="Cambria Math" panose="02040503050406030204" pitchFamily="18" charset="0"/>
                          <a:ea typeface="Cambria Math" panose="02040503050406030204" pitchFamily="18" charset="0"/>
                          <a:cs typeface="Times New Roman" pitchFamily="18" charset="0"/>
                        </a:rPr>
                        <m:t>+</m:t>
                      </m:r>
                      <m:f>
                        <m:fPr>
                          <m:ctrlPr>
                            <a:rPr lang="en-IN" i="1" dirty="0">
                              <a:solidFill>
                                <a:schemeClr val="tx1"/>
                              </a:solidFill>
                              <a:latin typeface="Cambria Math" panose="02040503050406030204" pitchFamily="18" charset="0"/>
                              <a:ea typeface="Cambria Math" panose="02040503050406030204" pitchFamily="18" charset="0"/>
                              <a:cs typeface="Times New Roman" pitchFamily="18" charset="0"/>
                            </a:rPr>
                          </m:ctrlPr>
                        </m:fPr>
                        <m:num>
                          <m:r>
                            <a:rPr lang="en-IN" i="1" dirty="0">
                              <a:solidFill>
                                <a:schemeClr val="tx1"/>
                              </a:solidFill>
                              <a:latin typeface="Cambria Math" panose="02040503050406030204" pitchFamily="18" charset="0"/>
                              <a:ea typeface="Cambria Math" panose="02040503050406030204" pitchFamily="18" charset="0"/>
                              <a:cs typeface="Times New Roman" pitchFamily="18" charset="0"/>
                            </a:rPr>
                            <m:t>1</m:t>
                          </m:r>
                        </m:num>
                        <m:den>
                          <m:sSup>
                            <m:sSupPr>
                              <m:ctrlPr>
                                <a:rPr lang="en-IN" i="1" dirty="0">
                                  <a:solidFill>
                                    <a:schemeClr val="tx1"/>
                                  </a:solidFill>
                                  <a:latin typeface="Cambria Math" panose="02040503050406030204" pitchFamily="18" charset="0"/>
                                  <a:ea typeface="Cambria Math" panose="02040503050406030204" pitchFamily="18" charset="0"/>
                                  <a:cs typeface="Times New Roman" pitchFamily="18" charset="0"/>
                                </a:rPr>
                              </m:ctrlPr>
                            </m:sSupPr>
                            <m:e>
                              <m:r>
                                <a:rPr lang="en-IN" i="1" dirty="0">
                                  <a:solidFill>
                                    <a:schemeClr val="tx1"/>
                                  </a:solidFill>
                                  <a:latin typeface="Cambria Math" panose="02040503050406030204" pitchFamily="18" charset="0"/>
                                  <a:ea typeface="Cambria Math" panose="02040503050406030204" pitchFamily="18" charset="0"/>
                                  <a:cs typeface="Times New Roman" pitchFamily="18" charset="0"/>
                                </a:rPr>
                                <m:t>2</m:t>
                              </m:r>
                            </m:e>
                            <m:sup>
                              <m:r>
                                <a:rPr lang="en-IN" b="0" i="1" dirty="0" smtClean="0">
                                  <a:solidFill>
                                    <a:schemeClr val="tx1"/>
                                  </a:solidFill>
                                  <a:latin typeface="Cambria Math" panose="02040503050406030204" pitchFamily="18" charset="0"/>
                                  <a:ea typeface="Cambria Math" panose="02040503050406030204" pitchFamily="18" charset="0"/>
                                  <a:cs typeface="Times New Roman" pitchFamily="18" charset="0"/>
                                </a:rPr>
                                <m:t>3</m:t>
                              </m:r>
                            </m:sup>
                          </m:sSup>
                        </m:den>
                      </m:f>
                    </m:oMath>
                  </m:oMathPara>
                </a14:m>
                <a:endParaRPr lang="en-IN" dirty="0" smtClean="0">
                  <a:solidFill>
                    <a:schemeClr val="tx1"/>
                  </a:solidFill>
                  <a:latin typeface="Times New Roman" pitchFamily="18" charset="0"/>
                  <a:ea typeface="Cambria Math" panose="02040503050406030204" pitchFamily="18" charset="0"/>
                  <a:cs typeface="Times New Roman" pitchFamily="18" charset="0"/>
                </a:endParaRPr>
              </a:p>
              <a:p>
                <a:pPr marL="640080" lvl="2" indent="0">
                  <a:buNone/>
                </a:pPr>
                <a14:m>
                  <m:oMathPara xmlns:m="http://schemas.openxmlformats.org/officeDocument/2006/math">
                    <m:oMathParaPr>
                      <m:jc m:val="left"/>
                    </m:oMathParaPr>
                    <m:oMath xmlns:m="http://schemas.openxmlformats.org/officeDocument/2006/math">
                      <m:r>
                        <a:rPr lang="en-IN" i="1" smtClean="0">
                          <a:solidFill>
                            <a:schemeClr val="tx1"/>
                          </a:solidFill>
                          <a:latin typeface="Cambria Math" panose="02040503050406030204" pitchFamily="18" charset="0"/>
                          <a:ea typeface="Cambria Math" panose="02040503050406030204" pitchFamily="18" charset="0"/>
                          <a:cs typeface="Times New Roman" pitchFamily="18" charset="0"/>
                        </a:rPr>
                        <m:t>≡</m:t>
                      </m:r>
                      <m:sSub>
                        <m:sSubPr>
                          <m:ctrlPr>
                            <a:rPr lang="en-IN" i="1" smtClean="0">
                              <a:solidFill>
                                <a:schemeClr val="tx1"/>
                              </a:solidFill>
                              <a:latin typeface="Cambria Math" panose="02040503050406030204" pitchFamily="18" charset="0"/>
                              <a:ea typeface="Cambria Math" panose="02040503050406030204" pitchFamily="18" charset="0"/>
                              <a:cs typeface="Times New Roman" pitchFamily="18" charset="0"/>
                            </a:rPr>
                          </m:ctrlPr>
                        </m:sSubPr>
                        <m:e>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(10.375)</m:t>
                          </m:r>
                        </m:e>
                        <m:sub>
                          <m:r>
                            <a:rPr lang="en-IN" b="0" i="1" smtClean="0">
                              <a:solidFill>
                                <a:schemeClr val="tx1"/>
                              </a:solidFill>
                              <a:latin typeface="Cambria Math" panose="02040503050406030204" pitchFamily="18" charset="0"/>
                              <a:ea typeface="Cambria Math" panose="02040503050406030204" pitchFamily="18" charset="0"/>
                              <a:cs typeface="Times New Roman" pitchFamily="18" charset="0"/>
                            </a:rPr>
                            <m:t>10</m:t>
                          </m:r>
                        </m:sub>
                      </m:sSub>
                    </m:oMath>
                  </m:oMathPara>
                </a14:m>
                <a:endParaRPr lang="en-IN" dirty="0" smtClean="0">
                  <a:solidFill>
                    <a:schemeClr val="tx1"/>
                  </a:solidFill>
                  <a:latin typeface="Times New Roman" pitchFamily="18" charset="0"/>
                  <a:cs typeface="Times New Roman" pitchFamily="18" charset="0"/>
                </a:endParaRPr>
              </a:p>
              <a:p>
                <a:pPr marL="640080" lvl="2" indent="0" algn="ctr">
                  <a:buNone/>
                </a:pPr>
                <a:r>
                  <a:rPr lang="en-IN" u="sng" dirty="0" smtClean="0">
                    <a:solidFill>
                      <a:schemeClr val="tx1"/>
                    </a:solidFill>
                    <a:latin typeface="Times New Roman" pitchFamily="18" charset="0"/>
                    <a:cs typeface="Times New Roman" pitchFamily="18" charset="0"/>
                  </a:rPr>
                  <a:t>Convert decimal </a:t>
                </a:r>
                <a14:m>
                  <m:oMath xmlns:m="http://schemas.openxmlformats.org/officeDocument/2006/math">
                    <m:sSub>
                      <m:sSubPr>
                        <m:ctrlPr>
                          <a:rPr lang="en-IN" i="1" u="sng" smtClean="0">
                            <a:solidFill>
                              <a:schemeClr val="tx1"/>
                            </a:solidFill>
                            <a:latin typeface="Cambria Math" panose="02040503050406030204" pitchFamily="18" charset="0"/>
                            <a:cs typeface="Times New Roman" pitchFamily="18" charset="0"/>
                          </a:rPr>
                        </m:ctrlPr>
                      </m:sSubPr>
                      <m:e>
                        <m:r>
                          <a:rPr lang="en-IN" b="0" i="1" u="sng" smtClean="0">
                            <a:solidFill>
                              <a:schemeClr val="tx1"/>
                            </a:solidFill>
                            <a:latin typeface="Cambria Math" panose="02040503050406030204" pitchFamily="18" charset="0"/>
                            <a:cs typeface="Times New Roman" pitchFamily="18" charset="0"/>
                          </a:rPr>
                          <m:t>(41)</m:t>
                        </m:r>
                      </m:e>
                      <m:sub>
                        <m:r>
                          <a:rPr lang="en-IN" b="0" i="1" u="sng" smtClean="0">
                            <a:solidFill>
                              <a:schemeClr val="tx1"/>
                            </a:solidFill>
                            <a:latin typeface="Cambria Math" panose="02040503050406030204" pitchFamily="18" charset="0"/>
                            <a:cs typeface="Times New Roman" pitchFamily="18" charset="0"/>
                          </a:rPr>
                          <m:t>10</m:t>
                        </m:r>
                      </m:sub>
                    </m:sSub>
                  </m:oMath>
                </a14:m>
                <a:r>
                  <a:rPr lang="en-US" u="sng" dirty="0" smtClean="0">
                    <a:solidFill>
                      <a:schemeClr val="tx1"/>
                    </a:solidFill>
                    <a:latin typeface="Times New Roman" pitchFamily="18" charset="0"/>
                    <a:cs typeface="Times New Roman" pitchFamily="18" charset="0"/>
                  </a:rPr>
                  <a:t> to binary</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79512" y="1196752"/>
                <a:ext cx="8712968" cy="4859383"/>
              </a:xfrm>
              <a:blipFill rotWithShape="0">
                <a:blip r:embed="rId3"/>
                <a:stretch>
                  <a:fillRect/>
                </a:stretch>
              </a:blipFill>
            </p:spPr>
            <p:txBody>
              <a:bodyPr/>
              <a:lstStyle/>
              <a:p>
                <a:r>
                  <a:rPr lang="en-US">
                    <a:noFill/>
                  </a:rPr>
                  <a:t> </a:t>
                </a:r>
              </a:p>
            </p:txBody>
          </p:sp>
        </mc:Fallback>
      </mc:AlternateContent>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Binary Number System</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25</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788387499"/>
                  </p:ext>
                </p:extLst>
              </p:nvPr>
            </p:nvGraphicFramePr>
            <p:xfrm>
              <a:off x="611560" y="2797056"/>
              <a:ext cx="3960441" cy="3383280"/>
            </p:xfrm>
            <a:graphic>
              <a:graphicData uri="http://schemas.openxmlformats.org/drawingml/2006/table">
                <a:tbl>
                  <a:tblPr firstRow="1" bandRow="1">
                    <a:tableStyleId>{5940675A-B579-460E-94D1-54222C63F5DA}</a:tableStyleId>
                  </a:tblPr>
                  <a:tblGrid>
                    <a:gridCol w="701731"/>
                    <a:gridCol w="982423"/>
                    <a:gridCol w="1124158"/>
                    <a:gridCol w="1152129"/>
                  </a:tblGrid>
                  <a:tr h="370840">
                    <a:tc>
                      <a:txBody>
                        <a:bodyPr/>
                        <a:lstStyle/>
                        <a:p>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u="sng" dirty="0" smtClean="0">
                              <a:latin typeface="Times New Roman" panose="02020603050405020304" pitchFamily="18" charset="0"/>
                              <a:cs typeface="Times New Roman" panose="02020603050405020304" pitchFamily="18" charset="0"/>
                            </a:rPr>
                            <a:t>quotient</a:t>
                          </a:r>
                          <a:endParaRPr lang="en-US" u="sng"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u="sng" dirty="0" smtClean="0">
                              <a:latin typeface="Times New Roman" panose="02020603050405020304" pitchFamily="18" charset="0"/>
                              <a:cs typeface="Times New Roman" panose="02020603050405020304" pitchFamily="18" charset="0"/>
                            </a:rPr>
                            <a:t>remainder</a:t>
                          </a:r>
                          <a:endParaRPr lang="en-US" u="sng"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7">
                      <a:txBody>
                        <a:bodyPr/>
                        <a:lstStyle/>
                        <a:p>
                          <a:r>
                            <a:rPr lang="en-IN" dirty="0" smtClean="0">
                              <a:latin typeface="Times New Roman" panose="02020603050405020304" pitchFamily="18" charset="0"/>
                              <a:cs typeface="Times New Roman" panose="02020603050405020304" pitchFamily="18" charset="0"/>
                            </a:rPr>
                            <a:t>LSB</a:t>
                          </a: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MSB</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IN" sz="1400" b="0" i="1" smtClean="0">
                                        <a:latin typeface="Cambria Math" panose="02040503050406030204" pitchFamily="18" charset="0"/>
                                      </a:rPr>
                                      <m:t>41</m:t>
                                    </m:r>
                                  </m:num>
                                  <m:den>
                                    <m:r>
                                      <a:rPr lang="en-IN" sz="1400" b="0" i="1" smtClean="0">
                                        <a:latin typeface="Cambria Math" panose="02040503050406030204" pitchFamily="18" charset="0"/>
                                      </a:rPr>
                                      <m:t>2</m:t>
                                    </m:r>
                                  </m:den>
                                </m:f>
                              </m:oMath>
                            </m:oMathPara>
                          </a14:m>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=20</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1</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IN" sz="1400" b="0" i="1" smtClean="0">
                                        <a:latin typeface="Cambria Math" panose="02040503050406030204" pitchFamily="18" charset="0"/>
                                      </a:rPr>
                                      <m:t>20</m:t>
                                    </m:r>
                                  </m:num>
                                  <m:den>
                                    <m:r>
                                      <a:rPr lang="en-IN" sz="1400" b="0" i="1" smtClean="0">
                                        <a:latin typeface="Cambria Math" panose="02040503050406030204" pitchFamily="18" charset="0"/>
                                      </a:rPr>
                                      <m:t>2</m:t>
                                    </m:r>
                                  </m:den>
                                </m:f>
                              </m:oMath>
                            </m:oMathPara>
                          </a14:m>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=10</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0</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IN" sz="1400" b="0" i="1" smtClean="0">
                                        <a:latin typeface="Cambria Math" panose="02040503050406030204" pitchFamily="18" charset="0"/>
                                      </a:rPr>
                                      <m:t>10</m:t>
                                    </m:r>
                                  </m:num>
                                  <m:den>
                                    <m:r>
                                      <a:rPr lang="en-IN" sz="1400" b="0" i="1" smtClean="0">
                                        <a:latin typeface="Cambria Math" panose="02040503050406030204" pitchFamily="18" charset="0"/>
                                      </a:rPr>
                                      <m:t>2</m:t>
                                    </m:r>
                                  </m:den>
                                </m:f>
                              </m:oMath>
                            </m:oMathPara>
                          </a14:m>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=5</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0</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IN" sz="1400" b="0" i="1" smtClean="0">
                                        <a:latin typeface="Cambria Math" panose="02040503050406030204" pitchFamily="18" charset="0"/>
                                      </a:rPr>
                                      <m:t>5</m:t>
                                    </m:r>
                                  </m:num>
                                  <m:den>
                                    <m:r>
                                      <a:rPr lang="en-IN" sz="1400" b="0" i="1" smtClean="0">
                                        <a:latin typeface="Cambria Math" panose="02040503050406030204" pitchFamily="18" charset="0"/>
                                      </a:rPr>
                                      <m:t>2</m:t>
                                    </m:r>
                                  </m:den>
                                </m:f>
                              </m:oMath>
                            </m:oMathPara>
                          </a14:m>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=2</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1</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IN" sz="1400" b="0" i="1" smtClean="0">
                                        <a:latin typeface="Cambria Math" panose="02040503050406030204" pitchFamily="18" charset="0"/>
                                      </a:rPr>
                                      <m:t>2</m:t>
                                    </m:r>
                                  </m:num>
                                  <m:den>
                                    <m:r>
                                      <a:rPr lang="en-IN" sz="1400" b="0" i="1" smtClean="0">
                                        <a:latin typeface="Cambria Math" panose="02040503050406030204" pitchFamily="18" charset="0"/>
                                      </a:rPr>
                                      <m:t>2</m:t>
                                    </m:r>
                                  </m:den>
                                </m:f>
                              </m:oMath>
                            </m:oMathPara>
                          </a14:m>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=1</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0</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m:t>
                                    </m:r>
                                  </m:den>
                                </m:f>
                              </m:oMath>
                            </m:oMathPara>
                          </a14:m>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=0</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1</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US" dirty="0"/>
                        </a:p>
                      </a:txBody>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788387499"/>
                  </p:ext>
                </p:extLst>
              </p:nvPr>
            </p:nvGraphicFramePr>
            <p:xfrm>
              <a:off x="611560" y="2797056"/>
              <a:ext cx="3960441" cy="3383280"/>
            </p:xfrm>
            <a:graphic>
              <a:graphicData uri="http://schemas.openxmlformats.org/drawingml/2006/table">
                <a:tbl>
                  <a:tblPr firstRow="1" bandRow="1">
                    <a:tableStyleId>{5940675A-B579-460E-94D1-54222C63F5DA}</a:tableStyleId>
                  </a:tblPr>
                  <a:tblGrid>
                    <a:gridCol w="701731"/>
                    <a:gridCol w="982423"/>
                    <a:gridCol w="1124158"/>
                    <a:gridCol w="1152129"/>
                  </a:tblGrid>
                  <a:tr h="370840">
                    <a:tc>
                      <a:txBody>
                        <a:bodyPr/>
                        <a:lstStyle/>
                        <a:p>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u="sng" dirty="0" smtClean="0">
                              <a:latin typeface="Times New Roman" panose="02020603050405020304" pitchFamily="18" charset="0"/>
                              <a:cs typeface="Times New Roman" panose="02020603050405020304" pitchFamily="18" charset="0"/>
                            </a:rPr>
                            <a:t>quotient</a:t>
                          </a:r>
                          <a:endParaRPr lang="en-US" u="sng"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u="sng" dirty="0" smtClean="0">
                              <a:latin typeface="Times New Roman" panose="02020603050405020304" pitchFamily="18" charset="0"/>
                              <a:cs typeface="Times New Roman" panose="02020603050405020304" pitchFamily="18" charset="0"/>
                            </a:rPr>
                            <a:t>remainder</a:t>
                          </a:r>
                          <a:endParaRPr lang="en-US" u="sng"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rowSpan="7">
                      <a:txBody>
                        <a:bodyPr/>
                        <a:lstStyle/>
                        <a:p>
                          <a:r>
                            <a:rPr lang="en-IN" dirty="0" smtClean="0">
                              <a:latin typeface="Times New Roman" panose="02020603050405020304" pitchFamily="18" charset="0"/>
                              <a:cs typeface="Times New Roman" panose="02020603050405020304" pitchFamily="18" charset="0"/>
                            </a:rPr>
                            <a:t>LSB</a:t>
                          </a: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MSB</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90855">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t="-81481" r="-465217" b="-530864"/>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70988" t="-81481" r="-230247" b="-530864"/>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149730" t="-81481" r="-101622" b="-530864"/>
                          </a:stretch>
                        </a:blipFill>
                      </a:tcPr>
                    </a:tc>
                    <a:tc vMerge="1">
                      <a:txBody>
                        <a:bodyPr/>
                        <a:lstStyle/>
                        <a:p>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90855">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t="-183750" r="-465217" b="-43750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70988" t="-183750" r="-230247" b="-43750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149730" t="-183750" r="-101622" b="-437500"/>
                          </a:stretch>
                        </a:blipFill>
                      </a:tcPr>
                    </a:tc>
                    <a:tc vMerge="1">
                      <a:txBody>
                        <a:bodyPr/>
                        <a:lstStyle/>
                        <a:p>
                          <a:endParaRPr lang="en-US" dirty="0"/>
                        </a:p>
                      </a:txBody>
                      <a:tcPr/>
                    </a:tc>
                  </a:tr>
                  <a:tr h="490855">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t="-280247" r="-465217" b="-33209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70988" t="-280247" r="-230247" b="-33209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149730" t="-280247" r="-101622" b="-332099"/>
                          </a:stretch>
                        </a:blipFill>
                      </a:tcPr>
                    </a:tc>
                    <a:tc vMerge="1">
                      <a:txBody>
                        <a:bodyPr/>
                        <a:lstStyle/>
                        <a:p>
                          <a:endParaRPr lang="en-US" dirty="0"/>
                        </a:p>
                      </a:txBody>
                      <a:tcPr/>
                    </a:tc>
                  </a:tr>
                  <a:tr h="495173">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t="-380247" r="-465217" b="-23209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70988" t="-380247" r="-230247" b="-23209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149730" t="-380247" r="-101622" b="-232099"/>
                          </a:stretch>
                        </a:blipFill>
                      </a:tcPr>
                    </a:tc>
                    <a:tc vMerge="1">
                      <a:txBody>
                        <a:bodyPr/>
                        <a:lstStyle/>
                        <a:p>
                          <a:endParaRPr lang="en-US" dirty="0"/>
                        </a:p>
                      </a:txBody>
                      <a:tcPr/>
                    </a:tc>
                  </a:tr>
                  <a:tr h="490855">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t="-480247" r="-465217" b="-13209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70988" t="-480247" r="-230247" b="-13209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149730" t="-480247" r="-101622" b="-132099"/>
                          </a:stretch>
                        </a:blipFill>
                      </a:tcPr>
                    </a:tc>
                    <a:tc vMerge="1">
                      <a:txBody>
                        <a:bodyPr/>
                        <a:lstStyle/>
                        <a:p>
                          <a:endParaRPr lang="en-US" dirty="0"/>
                        </a:p>
                      </a:txBody>
                      <a:tcPr/>
                    </a:tc>
                  </a:tr>
                  <a:tr h="553847">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t="-516484" r="-465217" b="-17582"/>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70988" t="-516484" r="-230247" b="-17582"/>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149730" t="-516484" r="-101622" b="-17582"/>
                          </a:stretch>
                        </a:blipFill>
                      </a:tcPr>
                    </a:tc>
                    <a:tc vMerge="1">
                      <a:txBody>
                        <a:bodyPr/>
                        <a:lstStyle/>
                        <a:p>
                          <a:endParaRPr lang="en-US" dirty="0"/>
                        </a:p>
                      </a:txBody>
                      <a:tcPr/>
                    </a:tc>
                  </a:tr>
                </a:tbl>
              </a:graphicData>
            </a:graphic>
          </p:graphicFrame>
        </mc:Fallback>
      </mc:AlternateContent>
      <p:cxnSp>
        <p:nvCxnSpPr>
          <p:cNvPr id="12" name="Straight Arrow Connector 11"/>
          <p:cNvCxnSpPr/>
          <p:nvPr/>
        </p:nvCxnSpPr>
        <p:spPr>
          <a:xfrm>
            <a:off x="3707904" y="3140968"/>
            <a:ext cx="0" cy="266429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508104" y="3212976"/>
                <a:ext cx="2734916" cy="649409"/>
              </a:xfrm>
              <a:prstGeom prst="rect">
                <a:avLst/>
              </a:prstGeom>
              <a:noFill/>
            </p:spPr>
            <p:txBody>
              <a:bodyPr wrap="none" rtlCol="0">
                <a:spAutoFit/>
              </a:bodyPr>
              <a:lstStyle/>
              <a:p>
                <a:r>
                  <a:rPr lang="en-IN" dirty="0" smtClean="0">
                    <a:latin typeface="Times New Roman" panose="02020603050405020304" pitchFamily="18" charset="0"/>
                    <a:cs typeface="Times New Roman" panose="02020603050405020304" pitchFamily="18" charset="0"/>
                  </a:rPr>
                  <a:t>Thus, </a:t>
                </a:r>
                <a14:m>
                  <m:oMath xmlns:m="http://schemas.openxmlformats.org/officeDocument/2006/math">
                    <m:sSub>
                      <m:sSubPr>
                        <m:ctrlPr>
                          <a:rPr lang="en-IN" i="1" smtClean="0">
                            <a:latin typeface="Cambria Math" panose="02040503050406030204" pitchFamily="18" charset="0"/>
                            <a:cs typeface="Times New Roman" panose="02020603050405020304" pitchFamily="18" charset="0"/>
                          </a:rPr>
                        </m:ctrlPr>
                      </m:sSubPr>
                      <m:e>
                        <m:r>
                          <a:rPr lang="en-IN" b="0" i="1" smtClean="0">
                            <a:latin typeface="Cambria Math" panose="02040503050406030204" pitchFamily="18" charset="0"/>
                            <a:cs typeface="Times New Roman" panose="02020603050405020304" pitchFamily="18" charset="0"/>
                          </a:rPr>
                          <m:t>(41)</m:t>
                        </m:r>
                      </m:e>
                      <m:sub>
                        <m:r>
                          <a:rPr lang="en-IN" b="0" i="1" smtClean="0">
                            <a:latin typeface="Cambria Math" panose="02040503050406030204" pitchFamily="18" charset="0"/>
                            <a:cs typeface="Times New Roman" panose="02020603050405020304" pitchFamily="18" charset="0"/>
                          </a:rPr>
                          <m:t>10</m:t>
                        </m:r>
                      </m:sub>
                    </m:sSub>
                    <m:r>
                      <a:rPr lang="en-IN" b="0" i="1" smtClean="0">
                        <a:latin typeface="Cambria Math" panose="02040503050406030204" pitchFamily="18" charset="0"/>
                        <a:cs typeface="Times New Roman" panose="02020603050405020304" pitchFamily="18" charset="0"/>
                      </a:rPr>
                      <m:t>=101001</m:t>
                    </m:r>
                  </m:oMath>
                </a14:m>
                <a:endParaRPr lang="en-IN" b="0" dirty="0" smtClean="0">
                  <a:latin typeface="Times New Roman" panose="02020603050405020304" pitchFamily="18" charset="0"/>
                  <a:cs typeface="Times New Roman" panose="02020603050405020304" pitchFamily="18" charset="0"/>
                </a:endParaRPr>
              </a:p>
              <a:p>
                <a:r>
                  <a:rPr lang="en-IN"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IN" i="1" smtClean="0">
                            <a:latin typeface="Cambria Math" panose="02040503050406030204" pitchFamily="18" charset="0"/>
                            <a:cs typeface="Times New Roman" panose="02020603050405020304" pitchFamily="18" charset="0"/>
                          </a:rPr>
                        </m:ctrlPr>
                      </m:sSupPr>
                      <m:e>
                        <m:r>
                          <a:rPr lang="en-IN" b="0" i="1" smtClean="0">
                            <a:latin typeface="Cambria Math" panose="02040503050406030204" pitchFamily="18" charset="0"/>
                            <a:cs typeface="Times New Roman" panose="02020603050405020304" pitchFamily="18" charset="0"/>
                          </a:rPr>
                          <m:t>2</m:t>
                        </m:r>
                      </m:e>
                      <m:sup>
                        <m:r>
                          <a:rPr lang="en-IN" b="0" i="1" smtClean="0">
                            <a:latin typeface="Cambria Math" panose="02040503050406030204" pitchFamily="18" charset="0"/>
                            <a:cs typeface="Times New Roman" panose="02020603050405020304" pitchFamily="18" charset="0"/>
                          </a:rPr>
                          <m:t>5</m:t>
                        </m:r>
                      </m:sup>
                    </m:sSup>
                    <m:r>
                      <a:rPr lang="en-IN" b="0" i="1" smtClean="0">
                        <a:latin typeface="Cambria Math" panose="02040503050406030204" pitchFamily="18" charset="0"/>
                        <a:cs typeface="Times New Roman" panose="02020603050405020304" pitchFamily="18" charset="0"/>
                      </a:rPr>
                      <m:t>+</m:t>
                    </m:r>
                    <m:sSup>
                      <m:sSupPr>
                        <m:ctrlPr>
                          <a:rPr lang="en-IN" b="0" i="1" smtClean="0">
                            <a:latin typeface="Cambria Math" panose="02040503050406030204" pitchFamily="18" charset="0"/>
                            <a:cs typeface="Times New Roman" panose="02020603050405020304" pitchFamily="18" charset="0"/>
                          </a:rPr>
                        </m:ctrlPr>
                      </m:sSupPr>
                      <m:e>
                        <m:r>
                          <a:rPr lang="en-IN" b="0" i="1" smtClean="0">
                            <a:latin typeface="Cambria Math" panose="02040503050406030204" pitchFamily="18" charset="0"/>
                            <a:cs typeface="Times New Roman" panose="02020603050405020304" pitchFamily="18" charset="0"/>
                          </a:rPr>
                          <m:t>2</m:t>
                        </m:r>
                      </m:e>
                      <m:sup>
                        <m:r>
                          <a:rPr lang="en-IN" b="0" i="1" smtClean="0">
                            <a:latin typeface="Cambria Math" panose="02040503050406030204" pitchFamily="18" charset="0"/>
                            <a:cs typeface="Times New Roman" panose="02020603050405020304" pitchFamily="18" charset="0"/>
                          </a:rPr>
                          <m:t>3</m:t>
                        </m:r>
                      </m:sup>
                    </m:sSup>
                    <m:r>
                      <a:rPr lang="en-IN" b="0" i="1" smtClean="0">
                        <a:latin typeface="Cambria Math" panose="02040503050406030204" pitchFamily="18" charset="0"/>
                        <a:cs typeface="Times New Roman" panose="02020603050405020304" pitchFamily="18" charset="0"/>
                      </a:rPr>
                      <m:t>+1</m:t>
                    </m:r>
                  </m:oMath>
                </a14:m>
                <a:endParaRPr lang="en-US" dirty="0">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508104" y="3212976"/>
                <a:ext cx="2734916" cy="649409"/>
              </a:xfrm>
              <a:prstGeom prst="rect">
                <a:avLst/>
              </a:prstGeom>
              <a:blipFill rotWithShape="0">
                <a:blip r:embed="rId5"/>
                <a:stretch>
                  <a:fillRect l="-2009" t="-4673" b="-14019"/>
                </a:stretch>
              </a:blipFill>
            </p:spPr>
            <p:txBody>
              <a:bodyPr/>
              <a:lstStyle/>
              <a:p>
                <a:r>
                  <a:rPr lang="en-US">
                    <a:noFill/>
                  </a:rPr>
                  <a:t> </a:t>
                </a:r>
              </a:p>
            </p:txBody>
          </p:sp>
        </mc:Fallback>
      </mc:AlternateContent>
    </p:spTree>
    <p:extLst>
      <p:ext uri="{BB962C8B-B14F-4D97-AF65-F5344CB8AC3E}">
        <p14:creationId xmlns:p14="http://schemas.microsoft.com/office/powerpoint/2010/main" val="821818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79512" y="1196752"/>
                <a:ext cx="8712968" cy="4859383"/>
              </a:xfrm>
            </p:spPr>
            <p:txBody>
              <a:bodyPr>
                <a:normAutofit/>
              </a:bodyPr>
              <a:lstStyle/>
              <a:p>
                <a:pPr marL="640080" lvl="2" indent="0" algn="ctr">
                  <a:buNone/>
                </a:pPr>
                <a:r>
                  <a:rPr lang="en-IN" u="sng" dirty="0" smtClean="0">
                    <a:solidFill>
                      <a:schemeClr val="tx1"/>
                    </a:solidFill>
                    <a:latin typeface="Times New Roman" pitchFamily="18" charset="0"/>
                    <a:cs typeface="Times New Roman" pitchFamily="18" charset="0"/>
                  </a:rPr>
                  <a:t>Convert decimal </a:t>
                </a:r>
                <a14:m>
                  <m:oMath xmlns:m="http://schemas.openxmlformats.org/officeDocument/2006/math">
                    <m:sSub>
                      <m:sSubPr>
                        <m:ctrlPr>
                          <a:rPr lang="en-IN" i="1" u="sng" smtClean="0">
                            <a:solidFill>
                              <a:schemeClr val="tx1"/>
                            </a:solidFill>
                            <a:latin typeface="Cambria Math" panose="02040503050406030204" pitchFamily="18" charset="0"/>
                            <a:cs typeface="Times New Roman" pitchFamily="18" charset="0"/>
                          </a:rPr>
                        </m:ctrlPr>
                      </m:sSubPr>
                      <m:e>
                        <m:r>
                          <a:rPr lang="en-IN" b="0" i="1" u="sng" smtClean="0">
                            <a:solidFill>
                              <a:schemeClr val="tx1"/>
                            </a:solidFill>
                            <a:latin typeface="Cambria Math" panose="02040503050406030204" pitchFamily="18" charset="0"/>
                            <a:cs typeface="Times New Roman" pitchFamily="18" charset="0"/>
                          </a:rPr>
                          <m:t>(.6875)</m:t>
                        </m:r>
                      </m:e>
                      <m:sub>
                        <m:r>
                          <a:rPr lang="en-IN" b="0" i="1" u="sng" smtClean="0">
                            <a:solidFill>
                              <a:schemeClr val="tx1"/>
                            </a:solidFill>
                            <a:latin typeface="Cambria Math" panose="02040503050406030204" pitchFamily="18" charset="0"/>
                            <a:cs typeface="Times New Roman" pitchFamily="18" charset="0"/>
                          </a:rPr>
                          <m:t>10</m:t>
                        </m:r>
                      </m:sub>
                    </m:sSub>
                  </m:oMath>
                </a14:m>
                <a:r>
                  <a:rPr lang="en-US" u="sng" dirty="0" smtClean="0">
                    <a:solidFill>
                      <a:schemeClr val="tx1"/>
                    </a:solidFill>
                    <a:latin typeface="Times New Roman" pitchFamily="18" charset="0"/>
                    <a:cs typeface="Times New Roman" pitchFamily="18" charset="0"/>
                  </a:rPr>
                  <a:t> to binary</a:t>
                </a:r>
              </a:p>
              <a:p>
                <a:pPr marL="640080" lvl="2" indent="0" algn="ctr">
                  <a:buNone/>
                </a:pPr>
                <a:endParaRPr lang="en-IN" u="sng" dirty="0">
                  <a:solidFill>
                    <a:schemeClr val="tx1"/>
                  </a:solidFill>
                  <a:latin typeface="Times New Roman" pitchFamily="18" charset="0"/>
                  <a:cs typeface="Times New Roman" pitchFamily="18" charset="0"/>
                </a:endParaRPr>
              </a:p>
              <a:p>
                <a:pPr marL="640080" lvl="2" indent="0" algn="ctr">
                  <a:buNone/>
                </a:pPr>
                <a:endParaRPr lang="en-IN" u="sng" dirty="0" smtClean="0">
                  <a:solidFill>
                    <a:schemeClr val="tx1"/>
                  </a:solidFill>
                  <a:latin typeface="Times New Roman" pitchFamily="18" charset="0"/>
                  <a:cs typeface="Times New Roman" pitchFamily="18" charset="0"/>
                </a:endParaRPr>
              </a:p>
              <a:p>
                <a:pPr marL="640080" lvl="2" indent="0" algn="ctr">
                  <a:buNone/>
                </a:pPr>
                <a:endParaRPr lang="en-IN" u="sng" dirty="0">
                  <a:solidFill>
                    <a:schemeClr val="tx1"/>
                  </a:solidFill>
                  <a:latin typeface="Times New Roman" pitchFamily="18" charset="0"/>
                  <a:cs typeface="Times New Roman" pitchFamily="18" charset="0"/>
                </a:endParaRPr>
              </a:p>
              <a:p>
                <a:pPr marL="640080" lvl="2" indent="0" algn="ctr">
                  <a:buNone/>
                </a:pPr>
                <a:endParaRPr lang="en-IN" u="sng" dirty="0" smtClean="0">
                  <a:solidFill>
                    <a:schemeClr val="tx1"/>
                  </a:solidFill>
                  <a:latin typeface="Times New Roman" pitchFamily="18" charset="0"/>
                  <a:cs typeface="Times New Roman" pitchFamily="18" charset="0"/>
                </a:endParaRPr>
              </a:p>
              <a:p>
                <a:pPr marL="640080" lvl="2" indent="0" algn="ctr">
                  <a:buNone/>
                </a:pPr>
                <a:endParaRPr lang="en-IN" u="sng" dirty="0">
                  <a:solidFill>
                    <a:schemeClr val="tx1"/>
                  </a:solidFill>
                  <a:latin typeface="Times New Roman" pitchFamily="18" charset="0"/>
                  <a:cs typeface="Times New Roman" pitchFamily="18" charset="0"/>
                </a:endParaRPr>
              </a:p>
              <a:p>
                <a:pPr marL="640080" lvl="2" indent="0" algn="ctr">
                  <a:buNone/>
                </a:pPr>
                <a:endParaRPr lang="en-IN" u="sng" dirty="0" smtClean="0">
                  <a:solidFill>
                    <a:schemeClr val="tx1"/>
                  </a:solidFill>
                  <a:latin typeface="Times New Roman" pitchFamily="18" charset="0"/>
                  <a:cs typeface="Times New Roman" pitchFamily="18" charset="0"/>
                </a:endParaRPr>
              </a:p>
              <a:p>
                <a:pPr marL="640080" lvl="2" indent="0" algn="ctr">
                  <a:buNone/>
                </a:pPr>
                <a:endParaRPr lang="en-IN" u="sng" dirty="0">
                  <a:solidFill>
                    <a:schemeClr val="tx1"/>
                  </a:solidFill>
                  <a:latin typeface="Times New Roman" pitchFamily="18" charset="0"/>
                  <a:cs typeface="Times New Roman" pitchFamily="18" charset="0"/>
                </a:endParaRPr>
              </a:p>
              <a:p>
                <a:pPr marL="640080" lvl="2" indent="0" algn="ctr">
                  <a:buNone/>
                </a:pPr>
                <a:endParaRPr lang="en-IN" u="sng" dirty="0" smtClean="0">
                  <a:solidFill>
                    <a:schemeClr val="tx1"/>
                  </a:solidFill>
                  <a:latin typeface="Times New Roman" pitchFamily="18" charset="0"/>
                  <a:cs typeface="Times New Roman" pitchFamily="18" charset="0"/>
                </a:endParaRPr>
              </a:p>
              <a:p>
                <a:pPr marL="640080" lvl="2" indent="0" algn="ctr">
                  <a:buNone/>
                </a:pPr>
                <a:endParaRPr lang="en-IN" u="sng" dirty="0">
                  <a:solidFill>
                    <a:schemeClr val="tx1"/>
                  </a:solidFill>
                  <a:latin typeface="Times New Roman" pitchFamily="18" charset="0"/>
                  <a:cs typeface="Times New Roman" pitchFamily="18" charset="0"/>
                </a:endParaRPr>
              </a:p>
              <a:p>
                <a:pPr marL="640080" lvl="2" indent="0">
                  <a:buNone/>
                </a:pPr>
                <a:r>
                  <a:rPr lang="en-IN" b="1" dirty="0" smtClean="0">
                    <a:solidFill>
                      <a:srgbClr val="FF0000"/>
                    </a:solidFill>
                    <a:latin typeface="Times New Roman" panose="02020603050405020304" pitchFamily="18" charset="0"/>
                    <a:cs typeface="Times New Roman" panose="02020603050405020304" pitchFamily="18" charset="0"/>
                  </a:rPr>
                  <a:t>Convert </a:t>
                </a:r>
                <a14:m>
                  <m:oMath xmlns:m="http://schemas.openxmlformats.org/officeDocument/2006/math">
                    <m:sSub>
                      <m:sSubPr>
                        <m:ctrlPr>
                          <a:rPr lang="en-IN" b="1" i="1" dirty="0" smtClean="0">
                            <a:solidFill>
                              <a:srgbClr val="FF0000"/>
                            </a:solidFill>
                            <a:latin typeface="Cambria Math" panose="02040503050406030204" pitchFamily="18" charset="0"/>
                            <a:cs typeface="Times New Roman" pitchFamily="18" charset="0"/>
                          </a:rPr>
                        </m:ctrlPr>
                      </m:sSubPr>
                      <m:e>
                        <m:r>
                          <a:rPr lang="en-IN" b="1" i="1" dirty="0">
                            <a:solidFill>
                              <a:srgbClr val="FF0000"/>
                            </a:solidFill>
                            <a:latin typeface="Cambria Math" panose="02040503050406030204" pitchFamily="18" charset="0"/>
                            <a:cs typeface="Times New Roman" pitchFamily="18" charset="0"/>
                          </a:rPr>
                          <m:t>(</m:t>
                        </m:r>
                        <m:r>
                          <a:rPr lang="en-IN" b="1" i="1" dirty="0">
                            <a:solidFill>
                              <a:srgbClr val="FF0000"/>
                            </a:solidFill>
                            <a:latin typeface="Cambria Math" panose="02040503050406030204" pitchFamily="18" charset="0"/>
                            <a:cs typeface="Times New Roman" pitchFamily="18" charset="0"/>
                          </a:rPr>
                          <m:t>𝟒𝟏</m:t>
                        </m:r>
                        <m:r>
                          <a:rPr lang="en-IN" b="1" i="1" dirty="0">
                            <a:solidFill>
                              <a:srgbClr val="FF0000"/>
                            </a:solidFill>
                            <a:latin typeface="Cambria Math" panose="02040503050406030204" pitchFamily="18" charset="0"/>
                            <a:cs typeface="Times New Roman" pitchFamily="18" charset="0"/>
                          </a:rPr>
                          <m:t>.</m:t>
                        </m:r>
                        <m:r>
                          <a:rPr lang="en-IN" b="1" i="1" dirty="0">
                            <a:solidFill>
                              <a:srgbClr val="FF0000"/>
                            </a:solidFill>
                            <a:latin typeface="Cambria Math" panose="02040503050406030204" pitchFamily="18" charset="0"/>
                            <a:cs typeface="Times New Roman" pitchFamily="18" charset="0"/>
                          </a:rPr>
                          <m:t>𝟔𝟖𝟕𝟓</m:t>
                        </m:r>
                        <m:r>
                          <a:rPr lang="en-IN" b="1" i="1" dirty="0">
                            <a:solidFill>
                              <a:srgbClr val="FF0000"/>
                            </a:solidFill>
                            <a:latin typeface="Cambria Math" panose="02040503050406030204" pitchFamily="18" charset="0"/>
                            <a:cs typeface="Times New Roman" pitchFamily="18" charset="0"/>
                          </a:rPr>
                          <m:t>)</m:t>
                        </m:r>
                        <m:r>
                          <m:rPr>
                            <m:nor/>
                          </m:rPr>
                          <a:rPr lang="en-IN" b="1" dirty="0">
                            <a:solidFill>
                              <a:srgbClr val="FF0000"/>
                            </a:solidFill>
                            <a:latin typeface="Times New Roman" pitchFamily="18" charset="0"/>
                            <a:cs typeface="Times New Roman" pitchFamily="18" charset="0"/>
                          </a:rPr>
                          <m:t> </m:t>
                        </m:r>
                      </m:e>
                      <m:sub>
                        <m:r>
                          <a:rPr lang="en-IN" b="1" i="1" dirty="0" smtClean="0">
                            <a:solidFill>
                              <a:srgbClr val="FF0000"/>
                            </a:solidFill>
                            <a:latin typeface="Cambria Math" panose="02040503050406030204" pitchFamily="18" charset="0"/>
                            <a:cs typeface="Times New Roman" pitchFamily="18" charset="0"/>
                          </a:rPr>
                          <m:t>𝟏𝟎</m:t>
                        </m:r>
                      </m:sub>
                    </m:sSub>
                  </m:oMath>
                </a14:m>
                <a:r>
                  <a:rPr lang="en-IN" b="1" dirty="0" smtClean="0">
                    <a:solidFill>
                      <a:srgbClr val="FF0000"/>
                    </a:solidFill>
                    <a:latin typeface="Times New Roman" pitchFamily="18" charset="0"/>
                    <a:cs typeface="Times New Roman" pitchFamily="18" charset="0"/>
                  </a:rPr>
                  <a:t> to binary</a:t>
                </a:r>
                <a:endParaRPr lang="en-IN" b="1" dirty="0">
                  <a:solidFill>
                    <a:srgbClr val="FF0000"/>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79512" y="1196752"/>
                <a:ext cx="8712968" cy="4859383"/>
              </a:xfrm>
              <a:blipFill rotWithShape="0">
                <a:blip r:embed="rId3"/>
                <a:stretch>
                  <a:fillRect t="-627"/>
                </a:stretch>
              </a:blipFill>
            </p:spPr>
            <p:txBody>
              <a:bodyPr/>
              <a:lstStyle/>
              <a:p>
                <a:r>
                  <a:rPr lang="en-US">
                    <a:noFill/>
                  </a:rPr>
                  <a:t> </a:t>
                </a:r>
              </a:p>
            </p:txBody>
          </p:sp>
        </mc:Fallback>
      </mc:AlternateContent>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Binary Number System</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a:xfrm>
            <a:off x="3785887" y="6172200"/>
            <a:ext cx="1828800" cy="365125"/>
          </a:xfrm>
        </p:spPr>
        <p:txBody>
          <a:bodyPr/>
          <a:lstStyle/>
          <a:p>
            <a:fld id="{2412D51A-C1C7-4F6F-ADB4-90C3724E8DB4}" type="slidenum">
              <a:rPr lang="en-IN" smtClean="0"/>
              <a:t>26</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220920789"/>
                  </p:ext>
                </p:extLst>
              </p:nvPr>
            </p:nvGraphicFramePr>
            <p:xfrm>
              <a:off x="683568" y="2060848"/>
              <a:ext cx="3384377" cy="1854200"/>
            </p:xfrm>
            <a:graphic>
              <a:graphicData uri="http://schemas.openxmlformats.org/drawingml/2006/table">
                <a:tbl>
                  <a:tblPr firstRow="1" bandRow="1">
                    <a:tableStyleId>{5940675A-B579-460E-94D1-54222C63F5DA}</a:tableStyleId>
                  </a:tblPr>
                  <a:tblGrid>
                    <a:gridCol w="1368152"/>
                    <a:gridCol w="936104"/>
                    <a:gridCol w="1080121"/>
                  </a:tblGrid>
                  <a:tr h="370840">
                    <a:tc>
                      <a:txBody>
                        <a:bodyPr/>
                        <a:lstStyle/>
                        <a:p>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u="sng" dirty="0" smtClean="0">
                              <a:latin typeface="Times New Roman" panose="02020603050405020304" pitchFamily="18" charset="0"/>
                              <a:cs typeface="Times New Roman" panose="02020603050405020304" pitchFamily="18" charset="0"/>
                            </a:rPr>
                            <a:t>Integer</a:t>
                          </a:r>
                          <a:endParaRPr lang="en-US" u="sng"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u="sng" dirty="0" smtClean="0">
                              <a:latin typeface="Times New Roman" panose="02020603050405020304" pitchFamily="18" charset="0"/>
                              <a:cs typeface="Times New Roman" panose="02020603050405020304" pitchFamily="18" charset="0"/>
                            </a:rPr>
                            <a:t>fraction</a:t>
                          </a:r>
                          <a:endParaRPr lang="en-US" u="sng"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14:m>
                            <m:oMathPara xmlns:m="http://schemas.openxmlformats.org/officeDocument/2006/math">
                              <m:oMathParaPr>
                                <m:jc m:val="centerGroup"/>
                              </m:oMathParaPr>
                              <m:oMath xmlns:m="http://schemas.openxmlformats.org/officeDocument/2006/math">
                                <m:r>
                                  <a:rPr lang="en-IN" sz="1400" i="1" smtClean="0">
                                    <a:latin typeface="Cambria Math" panose="02040503050406030204" pitchFamily="18" charset="0"/>
                                  </a:rPr>
                                  <m:t>0</m:t>
                                </m:r>
                                <m:r>
                                  <a:rPr lang="en-IN" sz="1400" b="0" i="1" smtClean="0">
                                    <a:latin typeface="Cambria Math" panose="02040503050406030204" pitchFamily="18" charset="0"/>
                                  </a:rPr>
                                  <m:t>.6875</m:t>
                                </m:r>
                                <m:r>
                                  <a:rPr lang="en-IN" sz="1400" b="0" i="1" smtClean="0">
                                    <a:latin typeface="Cambria Math" panose="02040503050406030204" pitchFamily="18" charset="0"/>
                                    <a:ea typeface="Cambria Math" panose="02040503050406030204" pitchFamily="18" charset="0"/>
                                  </a:rPr>
                                  <m:t>×2</m:t>
                                </m:r>
                              </m:oMath>
                            </m:oMathPara>
                          </a14:m>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b="0" i="1" dirty="0" smtClean="0">
                                    <a:latin typeface="Cambria Math" panose="02040503050406030204" pitchFamily="18" charset="0"/>
                                  </a:rPr>
                                  <m:t>1</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smtClean="0">
                              <a:latin typeface="Times New Roman" panose="02020603050405020304" pitchFamily="18" charset="0"/>
                              <a:cs typeface="Times New Roman" panose="02020603050405020304" pitchFamily="18" charset="0"/>
                            </a:rPr>
                            <a:t>.3750</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14:m>
                            <m:oMathPara xmlns:m="http://schemas.openxmlformats.org/officeDocument/2006/math">
                              <m:oMathParaPr>
                                <m:jc m:val="centerGroup"/>
                              </m:oMathParaPr>
                              <m:oMath xmlns:m="http://schemas.openxmlformats.org/officeDocument/2006/math">
                                <m:r>
                                  <a:rPr lang="en-IN" sz="1400" i="1" smtClean="0">
                                    <a:latin typeface="Cambria Math" panose="02040503050406030204" pitchFamily="18" charset="0"/>
                                  </a:rPr>
                                  <m:t>0</m:t>
                                </m:r>
                                <m:r>
                                  <a:rPr lang="en-IN" sz="1400" b="0" i="1" smtClean="0">
                                    <a:latin typeface="Cambria Math" panose="02040503050406030204" pitchFamily="18" charset="0"/>
                                  </a:rPr>
                                  <m:t>.3750</m:t>
                                </m:r>
                                <m:r>
                                  <a:rPr lang="en-IN" sz="1400" b="0" i="1" smtClean="0">
                                    <a:latin typeface="Cambria Math" panose="02040503050406030204" pitchFamily="18" charset="0"/>
                                    <a:ea typeface="Cambria Math" panose="02040503050406030204" pitchFamily="18" charset="0"/>
                                  </a:rPr>
                                  <m:t>×2</m:t>
                                </m:r>
                              </m:oMath>
                            </m:oMathPara>
                          </a14:m>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smtClean="0">
                              <a:latin typeface="Times New Roman" panose="02020603050405020304" pitchFamily="18" charset="0"/>
                              <a:cs typeface="Times New Roman" panose="02020603050405020304" pitchFamily="18" charset="0"/>
                            </a:rPr>
                            <a:t>.7500</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14:m>
                            <m:oMathPara xmlns:m="http://schemas.openxmlformats.org/officeDocument/2006/math">
                              <m:oMathParaPr>
                                <m:jc m:val="centerGroup"/>
                              </m:oMathParaPr>
                              <m:oMath xmlns:m="http://schemas.openxmlformats.org/officeDocument/2006/math">
                                <m:r>
                                  <a:rPr lang="en-IN" sz="1400" i="1" smtClean="0">
                                    <a:latin typeface="Cambria Math" panose="02040503050406030204" pitchFamily="18" charset="0"/>
                                  </a:rPr>
                                  <m:t>.</m:t>
                                </m:r>
                                <m:r>
                                  <a:rPr lang="en-IN" sz="1400" b="0" i="1" smtClean="0">
                                    <a:latin typeface="Cambria Math" panose="02040503050406030204" pitchFamily="18" charset="0"/>
                                  </a:rPr>
                                  <m:t>75000</m:t>
                                </m:r>
                                <m:r>
                                  <a:rPr lang="en-IN" sz="1400" b="0" i="1" smtClean="0">
                                    <a:latin typeface="Cambria Math" panose="02040503050406030204" pitchFamily="18" charset="0"/>
                                    <a:ea typeface="Cambria Math" panose="02040503050406030204" pitchFamily="18" charset="0"/>
                                  </a:rPr>
                                  <m:t>×2</m:t>
                                </m:r>
                              </m:oMath>
                            </m:oMathPara>
                          </a14:m>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smtClean="0">
                              <a:latin typeface="Times New Roman" panose="02020603050405020304" pitchFamily="18" charset="0"/>
                              <a:cs typeface="Times New Roman" panose="02020603050405020304" pitchFamily="18" charset="0"/>
                            </a:rPr>
                            <a:t>.5000</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14:m>
                            <m:oMathPara xmlns:m="http://schemas.openxmlformats.org/officeDocument/2006/math">
                              <m:oMathParaPr>
                                <m:jc m:val="centerGroup"/>
                              </m:oMathParaPr>
                              <m:oMath xmlns:m="http://schemas.openxmlformats.org/officeDocument/2006/math">
                                <m:r>
                                  <a:rPr lang="en-IN" sz="1400" i="1" smtClean="0">
                                    <a:latin typeface="Cambria Math" panose="02040503050406030204" pitchFamily="18" charset="0"/>
                                  </a:rPr>
                                  <m:t>.</m:t>
                                </m:r>
                                <m:r>
                                  <a:rPr lang="en-IN" sz="1400" b="0" i="1" smtClean="0">
                                    <a:latin typeface="Cambria Math" panose="02040503050406030204" pitchFamily="18" charset="0"/>
                                  </a:rPr>
                                  <m:t>5000</m:t>
                                </m:r>
                                <m:r>
                                  <a:rPr lang="en-IN" sz="1400" b="0" i="1" smtClean="0">
                                    <a:latin typeface="Cambria Math" panose="02040503050406030204" pitchFamily="18" charset="0"/>
                                    <a:ea typeface="Cambria Math" panose="02040503050406030204" pitchFamily="18" charset="0"/>
                                  </a:rPr>
                                  <m:t>×2</m:t>
                                </m:r>
                              </m:oMath>
                            </m:oMathPara>
                          </a14:m>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220920789"/>
                  </p:ext>
                </p:extLst>
              </p:nvPr>
            </p:nvGraphicFramePr>
            <p:xfrm>
              <a:off x="683568" y="2060848"/>
              <a:ext cx="3384377" cy="1854200"/>
            </p:xfrm>
            <a:graphic>
              <a:graphicData uri="http://schemas.openxmlformats.org/drawingml/2006/table">
                <a:tbl>
                  <a:tblPr firstRow="1" bandRow="1">
                    <a:tableStyleId>{5940675A-B579-460E-94D1-54222C63F5DA}</a:tableStyleId>
                  </a:tblPr>
                  <a:tblGrid>
                    <a:gridCol w="1368152"/>
                    <a:gridCol w="936104"/>
                    <a:gridCol w="1080121"/>
                  </a:tblGrid>
                  <a:tr h="370840">
                    <a:tc>
                      <a:txBody>
                        <a:bodyPr/>
                        <a:lstStyle/>
                        <a:p>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u="sng" dirty="0" smtClean="0">
                              <a:latin typeface="Times New Roman" panose="02020603050405020304" pitchFamily="18" charset="0"/>
                              <a:cs typeface="Times New Roman" panose="02020603050405020304" pitchFamily="18" charset="0"/>
                            </a:rPr>
                            <a:t>Integer</a:t>
                          </a:r>
                          <a:endParaRPr lang="en-US" u="sng"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u="sng" dirty="0" smtClean="0">
                              <a:latin typeface="Times New Roman" panose="02020603050405020304" pitchFamily="18" charset="0"/>
                              <a:cs typeface="Times New Roman" panose="02020603050405020304" pitchFamily="18" charset="0"/>
                            </a:rPr>
                            <a:t>fraction</a:t>
                          </a:r>
                          <a:endParaRPr lang="en-US" u="sng"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t="-108197" r="-147111" b="-322951"/>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146104" t="-108197" r="-114935" b="-322951"/>
                          </a:stretch>
                        </a:blipFill>
                      </a:tcPr>
                    </a:tc>
                    <a:tc>
                      <a:txBody>
                        <a:bodyPr/>
                        <a:lstStyle/>
                        <a:p>
                          <a:pPr algn="ctr"/>
                          <a:r>
                            <a:rPr lang="en-IN" dirty="0" smtClean="0">
                              <a:latin typeface="Times New Roman" panose="02020603050405020304" pitchFamily="18" charset="0"/>
                              <a:cs typeface="Times New Roman" panose="02020603050405020304" pitchFamily="18" charset="0"/>
                            </a:rPr>
                            <a:t>.3750</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t="-208197" r="-147111" b="-222951"/>
                          </a:stretch>
                        </a:blipFill>
                      </a:tcPr>
                    </a:tc>
                    <a:tc>
                      <a:txBody>
                        <a:bodyPr/>
                        <a:lstStyle/>
                        <a:p>
                          <a:pPr algn="ctr"/>
                          <a:r>
                            <a:rPr lang="en-IN"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smtClean="0">
                              <a:latin typeface="Times New Roman" panose="02020603050405020304" pitchFamily="18" charset="0"/>
                              <a:cs typeface="Times New Roman" panose="02020603050405020304" pitchFamily="18" charset="0"/>
                            </a:rPr>
                            <a:t>.7500</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t="-308197" r="-147111" b="-122951"/>
                          </a:stretch>
                        </a:blipFill>
                      </a:tcPr>
                    </a:tc>
                    <a:tc>
                      <a:txBody>
                        <a:bodyPr/>
                        <a:lstStyle/>
                        <a:p>
                          <a:pPr algn="ctr"/>
                          <a:r>
                            <a:rPr lang="en-IN"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smtClean="0">
                              <a:latin typeface="Times New Roman" panose="02020603050405020304" pitchFamily="18" charset="0"/>
                              <a:cs typeface="Times New Roman" panose="02020603050405020304" pitchFamily="18" charset="0"/>
                            </a:rPr>
                            <a:t>.5000</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t="-408197" r="-147111" b="-22951"/>
                          </a:stretch>
                        </a:blipFill>
                      </a:tcPr>
                    </a:tc>
                    <a:tc>
                      <a:txBody>
                        <a:bodyPr/>
                        <a:lstStyle/>
                        <a:p>
                          <a:pPr algn="ctr"/>
                          <a:r>
                            <a:rPr lang="en-IN"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IN"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mc:Fallback>
      </mc:AlternateContent>
      <mc:AlternateContent xmlns:mc="http://schemas.openxmlformats.org/markup-compatibility/2006" xmlns:a14="http://schemas.microsoft.com/office/drawing/2010/main">
        <mc:Choice Requires="a14">
          <p:sp>
            <p:nvSpPr>
              <p:cNvPr id="15" name="TextBox 14"/>
              <p:cNvSpPr txBox="1"/>
              <p:nvPr/>
            </p:nvSpPr>
            <p:spPr>
              <a:xfrm>
                <a:off x="4535996" y="4077072"/>
                <a:ext cx="2941190" cy="369332"/>
              </a:xfrm>
              <a:prstGeom prst="rect">
                <a:avLst/>
              </a:prstGeom>
              <a:noFill/>
            </p:spPr>
            <p:txBody>
              <a:bodyPr wrap="none" rtlCol="0">
                <a:spAutoFit/>
              </a:bodyPr>
              <a:lstStyle/>
              <a:p>
                <a:r>
                  <a:rPr lang="en-IN" dirty="0" smtClean="0">
                    <a:latin typeface="Times New Roman" panose="02020603050405020304" pitchFamily="18" charset="0"/>
                    <a:cs typeface="Times New Roman" panose="02020603050405020304" pitchFamily="18" charset="0"/>
                  </a:rPr>
                  <a:t>Thus, </a:t>
                </a:r>
                <a14:m>
                  <m:oMath xmlns:m="http://schemas.openxmlformats.org/officeDocument/2006/math">
                    <m:sSub>
                      <m:sSubPr>
                        <m:ctrlPr>
                          <a:rPr lang="en-IN" i="1" smtClean="0">
                            <a:latin typeface="Cambria Math" panose="02040503050406030204" pitchFamily="18" charset="0"/>
                            <a:cs typeface="Times New Roman" panose="02020603050405020304" pitchFamily="18" charset="0"/>
                          </a:rPr>
                        </m:ctrlPr>
                      </m:sSubPr>
                      <m:e>
                        <m:r>
                          <a:rPr lang="en-IN" b="0" i="1" smtClean="0">
                            <a:latin typeface="Cambria Math" panose="02040503050406030204" pitchFamily="18" charset="0"/>
                            <a:cs typeface="Times New Roman" panose="02020603050405020304" pitchFamily="18" charset="0"/>
                          </a:rPr>
                          <m:t>(.6875)</m:t>
                        </m:r>
                      </m:e>
                      <m:sub>
                        <m:r>
                          <a:rPr lang="en-IN" b="0" i="1" smtClean="0">
                            <a:latin typeface="Cambria Math" panose="02040503050406030204" pitchFamily="18" charset="0"/>
                            <a:cs typeface="Times New Roman" panose="02020603050405020304" pitchFamily="18" charset="0"/>
                          </a:rPr>
                          <m:t>10</m:t>
                        </m:r>
                      </m:sub>
                    </m:sSub>
                    <m:r>
                      <a:rPr lang="en-IN" b="0" i="1" smtClean="0">
                        <a:latin typeface="Cambria Math" panose="02040503050406030204" pitchFamily="18" charset="0"/>
                        <a:cs typeface="Times New Roman" panose="02020603050405020304" pitchFamily="18" charset="0"/>
                      </a:rPr>
                      <m:t>=</m:t>
                    </m:r>
                    <m:sSub>
                      <m:sSubPr>
                        <m:ctrlPr>
                          <a:rPr lang="en-IN" b="0" i="1" smtClean="0">
                            <a:latin typeface="Cambria Math" panose="02040503050406030204" pitchFamily="18" charset="0"/>
                            <a:cs typeface="Times New Roman" panose="02020603050405020304" pitchFamily="18" charset="0"/>
                          </a:rPr>
                        </m:ctrlPr>
                      </m:sSubPr>
                      <m:e>
                        <m:r>
                          <a:rPr lang="en-IN" b="0" i="1" smtClean="0">
                            <a:latin typeface="Cambria Math" panose="02040503050406030204" pitchFamily="18" charset="0"/>
                            <a:cs typeface="Times New Roman" panose="02020603050405020304" pitchFamily="18" charset="0"/>
                          </a:rPr>
                          <m:t>(0.1011)</m:t>
                        </m:r>
                      </m:e>
                      <m:sub>
                        <m:r>
                          <a:rPr lang="en-IN" b="0" i="1" smtClean="0">
                            <a:latin typeface="Cambria Math" panose="02040503050406030204" pitchFamily="18" charset="0"/>
                            <a:cs typeface="Times New Roman" panose="02020603050405020304" pitchFamily="18" charset="0"/>
                          </a:rPr>
                          <m:t>2</m:t>
                        </m:r>
                      </m:sub>
                    </m:sSub>
                  </m:oMath>
                </a14:m>
                <a:endParaRPr lang="en-IN" b="0" dirty="0" smtClean="0">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535996" y="4077072"/>
                <a:ext cx="2941190" cy="369332"/>
              </a:xfrm>
              <a:prstGeom prst="rect">
                <a:avLst/>
              </a:prstGeom>
              <a:blipFill rotWithShape="0">
                <a:blip r:embed="rId5"/>
                <a:stretch>
                  <a:fillRect l="-1656"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2399347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79512" y="1196752"/>
                <a:ext cx="8712968" cy="4859383"/>
              </a:xfrm>
            </p:spPr>
            <p:txBody>
              <a:bodyPr>
                <a:normAutofit/>
              </a:bodyPr>
              <a:lstStyle/>
              <a:p>
                <a:pPr marL="640080" lvl="2" indent="0" algn="ctr">
                  <a:buNone/>
                </a:pPr>
                <a:r>
                  <a:rPr lang="en-IN" u="sng" dirty="0" smtClean="0">
                    <a:solidFill>
                      <a:schemeClr val="tx1"/>
                    </a:solidFill>
                    <a:latin typeface="Times New Roman" pitchFamily="18" charset="0"/>
                    <a:cs typeface="Times New Roman" pitchFamily="18" charset="0"/>
                  </a:rPr>
                  <a:t>Convert decimal </a:t>
                </a:r>
                <a14:m>
                  <m:oMath xmlns:m="http://schemas.openxmlformats.org/officeDocument/2006/math">
                    <m:sSub>
                      <m:sSubPr>
                        <m:ctrlPr>
                          <a:rPr lang="en-IN" i="1" u="sng" smtClean="0">
                            <a:solidFill>
                              <a:schemeClr val="tx1"/>
                            </a:solidFill>
                            <a:latin typeface="Cambria Math" panose="02040503050406030204" pitchFamily="18" charset="0"/>
                            <a:cs typeface="Times New Roman" pitchFamily="18" charset="0"/>
                          </a:rPr>
                        </m:ctrlPr>
                      </m:sSubPr>
                      <m:e>
                        <m:r>
                          <a:rPr lang="en-IN" b="0" i="1" u="sng" smtClean="0">
                            <a:solidFill>
                              <a:schemeClr val="tx1"/>
                            </a:solidFill>
                            <a:latin typeface="Cambria Math" panose="02040503050406030204" pitchFamily="18" charset="0"/>
                            <a:cs typeface="Times New Roman" pitchFamily="18" charset="0"/>
                          </a:rPr>
                          <m:t>(153)</m:t>
                        </m:r>
                      </m:e>
                      <m:sub>
                        <m:r>
                          <a:rPr lang="en-IN" b="0" i="1" u="sng" smtClean="0">
                            <a:solidFill>
                              <a:schemeClr val="tx1"/>
                            </a:solidFill>
                            <a:latin typeface="Cambria Math" panose="02040503050406030204" pitchFamily="18" charset="0"/>
                            <a:cs typeface="Times New Roman" pitchFamily="18" charset="0"/>
                          </a:rPr>
                          <m:t>10</m:t>
                        </m:r>
                      </m:sub>
                    </m:sSub>
                  </m:oMath>
                </a14:m>
                <a:r>
                  <a:rPr lang="en-US" u="sng" dirty="0" smtClean="0">
                    <a:solidFill>
                      <a:schemeClr val="tx1"/>
                    </a:solidFill>
                    <a:latin typeface="Times New Roman" pitchFamily="18" charset="0"/>
                    <a:cs typeface="Times New Roman" pitchFamily="18" charset="0"/>
                  </a:rPr>
                  <a:t> to octal</a:t>
                </a:r>
              </a:p>
              <a:p>
                <a:pPr marL="640080" lvl="2" indent="0" algn="ctr">
                  <a:buNone/>
                </a:pPr>
                <a:endParaRPr lang="en-IN" u="sng" dirty="0">
                  <a:solidFill>
                    <a:schemeClr val="tx1"/>
                  </a:solidFill>
                  <a:latin typeface="Times New Roman" pitchFamily="18" charset="0"/>
                  <a:cs typeface="Times New Roman" pitchFamily="18" charset="0"/>
                </a:endParaRPr>
              </a:p>
              <a:p>
                <a:pPr marL="640080" lvl="2" indent="0" algn="ctr">
                  <a:buNone/>
                </a:pPr>
                <a:endParaRPr lang="en-IN" u="sng" dirty="0" smtClean="0">
                  <a:solidFill>
                    <a:schemeClr val="tx1"/>
                  </a:solidFill>
                  <a:latin typeface="Times New Roman" pitchFamily="18" charset="0"/>
                  <a:cs typeface="Times New Roman" pitchFamily="18" charset="0"/>
                </a:endParaRPr>
              </a:p>
              <a:p>
                <a:pPr marL="640080" lvl="2" indent="0" algn="ctr">
                  <a:buNone/>
                </a:pPr>
                <a:endParaRPr lang="en-IN" u="sng" dirty="0">
                  <a:solidFill>
                    <a:schemeClr val="tx1"/>
                  </a:solidFill>
                  <a:latin typeface="Times New Roman" pitchFamily="18" charset="0"/>
                  <a:cs typeface="Times New Roman" pitchFamily="18" charset="0"/>
                </a:endParaRPr>
              </a:p>
              <a:p>
                <a:pPr marL="640080" lvl="2" indent="0" algn="ctr">
                  <a:buNone/>
                </a:pPr>
                <a:endParaRPr lang="en-IN" u="sng" dirty="0" smtClean="0">
                  <a:solidFill>
                    <a:schemeClr val="tx1"/>
                  </a:solidFill>
                  <a:latin typeface="Times New Roman" pitchFamily="18" charset="0"/>
                  <a:cs typeface="Times New Roman" pitchFamily="18" charset="0"/>
                </a:endParaRPr>
              </a:p>
              <a:p>
                <a:pPr marL="640080" lvl="2" indent="0" algn="ctr">
                  <a:buNone/>
                </a:pPr>
                <a:endParaRPr lang="en-IN" u="sng" dirty="0">
                  <a:solidFill>
                    <a:schemeClr val="tx1"/>
                  </a:solidFill>
                  <a:latin typeface="Times New Roman" pitchFamily="18" charset="0"/>
                  <a:cs typeface="Times New Roman" pitchFamily="18" charset="0"/>
                </a:endParaRPr>
              </a:p>
              <a:p>
                <a:pPr marL="640080" lvl="2" indent="0" algn="ctr">
                  <a:buNone/>
                </a:pPr>
                <a:endParaRPr lang="en-IN" u="sng" dirty="0" smtClean="0">
                  <a:solidFill>
                    <a:schemeClr val="tx1"/>
                  </a:solidFill>
                  <a:latin typeface="Times New Roman" pitchFamily="18" charset="0"/>
                  <a:cs typeface="Times New Roman" pitchFamily="18" charset="0"/>
                </a:endParaRPr>
              </a:p>
              <a:p>
                <a:pPr marL="640080" lvl="2" indent="0" algn="ctr">
                  <a:buNone/>
                </a:pPr>
                <a:endParaRPr lang="en-IN" u="sng" dirty="0">
                  <a:solidFill>
                    <a:schemeClr val="tx1"/>
                  </a:solidFill>
                  <a:latin typeface="Times New Roman" pitchFamily="18" charset="0"/>
                  <a:cs typeface="Times New Roman" pitchFamily="18" charset="0"/>
                </a:endParaRPr>
              </a:p>
              <a:p>
                <a:pPr marL="640080" lvl="2" indent="0" algn="ctr">
                  <a:buNone/>
                </a:pPr>
                <a:endParaRPr lang="en-IN" u="sng" dirty="0" smtClean="0">
                  <a:solidFill>
                    <a:schemeClr val="tx1"/>
                  </a:solidFill>
                  <a:latin typeface="Times New Roman" pitchFamily="18" charset="0"/>
                  <a:cs typeface="Times New Roman" pitchFamily="18" charset="0"/>
                </a:endParaRPr>
              </a:p>
              <a:p>
                <a:pPr marL="640080" lvl="2" indent="0">
                  <a:buNone/>
                </a:pPr>
                <a:r>
                  <a:rPr lang="en-IN" b="1" dirty="0" smtClean="0">
                    <a:solidFill>
                      <a:srgbClr val="FF0000"/>
                    </a:solidFill>
                    <a:latin typeface="Times New Roman" pitchFamily="18" charset="0"/>
                    <a:cs typeface="Times New Roman" pitchFamily="18" charset="0"/>
                  </a:rPr>
                  <a:t>Convert </a:t>
                </a:r>
                <a14:m>
                  <m:oMath xmlns:m="http://schemas.openxmlformats.org/officeDocument/2006/math">
                    <m:sSub>
                      <m:sSubPr>
                        <m:ctrlPr>
                          <a:rPr lang="en-IN" b="1" i="1" smtClean="0">
                            <a:solidFill>
                              <a:srgbClr val="FF0000"/>
                            </a:solidFill>
                            <a:latin typeface="Cambria Math" panose="02040503050406030204" pitchFamily="18" charset="0"/>
                            <a:cs typeface="Times New Roman" pitchFamily="18" charset="0"/>
                          </a:rPr>
                        </m:ctrlPr>
                      </m:sSubPr>
                      <m:e>
                        <m:r>
                          <a:rPr lang="en-IN" b="1" i="1" smtClean="0">
                            <a:solidFill>
                              <a:srgbClr val="FF0000"/>
                            </a:solidFill>
                            <a:latin typeface="Cambria Math" panose="02040503050406030204" pitchFamily="18" charset="0"/>
                            <a:cs typeface="Times New Roman" pitchFamily="18" charset="0"/>
                          </a:rPr>
                          <m:t>(</m:t>
                        </m:r>
                        <m:r>
                          <a:rPr lang="en-IN" b="1" i="1" smtClean="0">
                            <a:solidFill>
                              <a:srgbClr val="FF0000"/>
                            </a:solidFill>
                            <a:latin typeface="Cambria Math" panose="02040503050406030204" pitchFamily="18" charset="0"/>
                            <a:cs typeface="Times New Roman" pitchFamily="18" charset="0"/>
                          </a:rPr>
                          <m:t>𝟎</m:t>
                        </m:r>
                        <m:r>
                          <a:rPr lang="en-IN" b="1" i="1" smtClean="0">
                            <a:solidFill>
                              <a:srgbClr val="FF0000"/>
                            </a:solidFill>
                            <a:latin typeface="Cambria Math" panose="02040503050406030204" pitchFamily="18" charset="0"/>
                            <a:cs typeface="Times New Roman" pitchFamily="18" charset="0"/>
                          </a:rPr>
                          <m:t>.</m:t>
                        </m:r>
                        <m:r>
                          <a:rPr lang="en-IN" b="1" i="1" smtClean="0">
                            <a:solidFill>
                              <a:srgbClr val="FF0000"/>
                            </a:solidFill>
                            <a:latin typeface="Cambria Math" panose="02040503050406030204" pitchFamily="18" charset="0"/>
                            <a:cs typeface="Times New Roman" pitchFamily="18" charset="0"/>
                          </a:rPr>
                          <m:t>𝟓𝟏𝟑</m:t>
                        </m:r>
                        <m:r>
                          <a:rPr lang="en-IN" b="1" i="1" smtClean="0">
                            <a:solidFill>
                              <a:srgbClr val="FF0000"/>
                            </a:solidFill>
                            <a:latin typeface="Cambria Math" panose="02040503050406030204" pitchFamily="18" charset="0"/>
                            <a:cs typeface="Times New Roman" pitchFamily="18" charset="0"/>
                          </a:rPr>
                          <m:t>)</m:t>
                        </m:r>
                      </m:e>
                      <m:sub>
                        <m:r>
                          <a:rPr lang="en-IN" b="1" i="1" smtClean="0">
                            <a:solidFill>
                              <a:srgbClr val="FF0000"/>
                            </a:solidFill>
                            <a:latin typeface="Cambria Math" panose="02040503050406030204" pitchFamily="18" charset="0"/>
                            <a:cs typeface="Times New Roman" pitchFamily="18" charset="0"/>
                          </a:rPr>
                          <m:t>𝟏𝟎</m:t>
                        </m:r>
                      </m:sub>
                    </m:sSub>
                    <m:r>
                      <a:rPr lang="en-IN" b="1" i="1" smtClean="0">
                        <a:solidFill>
                          <a:srgbClr val="FF0000"/>
                        </a:solidFill>
                        <a:latin typeface="Cambria Math" panose="02040503050406030204" pitchFamily="18" charset="0"/>
                        <a:cs typeface="Times New Roman" pitchFamily="18" charset="0"/>
                      </a:rPr>
                      <m:t> </m:t>
                    </m:r>
                    <m:r>
                      <a:rPr lang="en-IN" b="1" i="0" smtClean="0">
                        <a:solidFill>
                          <a:srgbClr val="FF0000"/>
                        </a:solidFill>
                        <a:latin typeface="Cambria Math" panose="02040503050406030204" pitchFamily="18" charset="0"/>
                        <a:cs typeface="Times New Roman" pitchFamily="18" charset="0"/>
                      </a:rPr>
                      <m:t>𝐭𝐨</m:t>
                    </m:r>
                    <m:r>
                      <a:rPr lang="en-IN" b="1" i="0" smtClean="0">
                        <a:solidFill>
                          <a:srgbClr val="FF0000"/>
                        </a:solidFill>
                        <a:latin typeface="Cambria Math" panose="02040503050406030204" pitchFamily="18" charset="0"/>
                        <a:cs typeface="Times New Roman" pitchFamily="18" charset="0"/>
                      </a:rPr>
                      <m:t> </m:t>
                    </m:r>
                    <m:r>
                      <a:rPr lang="en-IN" b="1" i="0" smtClean="0">
                        <a:solidFill>
                          <a:srgbClr val="FF0000"/>
                        </a:solidFill>
                        <a:latin typeface="Cambria Math" panose="02040503050406030204" pitchFamily="18" charset="0"/>
                        <a:cs typeface="Times New Roman" pitchFamily="18" charset="0"/>
                      </a:rPr>
                      <m:t>𝐨𝐜𝐭𝐚𝐥</m:t>
                    </m:r>
                  </m:oMath>
                </a14:m>
                <a:r>
                  <a:rPr lang="en-US" b="1" dirty="0" smtClean="0">
                    <a:solidFill>
                      <a:srgbClr val="FF0000"/>
                    </a:solidFill>
                    <a:latin typeface="Times New Roman" pitchFamily="18" charset="0"/>
                    <a:cs typeface="Times New Roman" pitchFamily="18" charset="0"/>
                  </a:rPr>
                  <a:t> upto seven significant figures.</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79512" y="1196752"/>
                <a:ext cx="8712968" cy="4859383"/>
              </a:xfrm>
              <a:blipFill rotWithShape="0">
                <a:blip r:embed="rId3"/>
                <a:stretch>
                  <a:fillRect t="-627"/>
                </a:stretch>
              </a:blipFill>
            </p:spPr>
            <p:txBody>
              <a:bodyPr/>
              <a:lstStyle/>
              <a:p>
                <a:r>
                  <a:rPr lang="en-US">
                    <a:noFill/>
                  </a:rPr>
                  <a:t> </a:t>
                </a:r>
              </a:p>
            </p:txBody>
          </p:sp>
        </mc:Fallback>
      </mc:AlternateContent>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Octal Number System</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27</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395378680"/>
                  </p:ext>
                </p:extLst>
              </p:nvPr>
            </p:nvGraphicFramePr>
            <p:xfrm>
              <a:off x="755576" y="1988840"/>
              <a:ext cx="2808312" cy="1851914"/>
            </p:xfrm>
            <a:graphic>
              <a:graphicData uri="http://schemas.openxmlformats.org/drawingml/2006/table">
                <a:tbl>
                  <a:tblPr firstRow="1" bandRow="1">
                    <a:tableStyleId>{5940675A-B579-460E-94D1-54222C63F5DA}</a:tableStyleId>
                  </a:tblPr>
                  <a:tblGrid>
                    <a:gridCol w="701731"/>
                    <a:gridCol w="982423"/>
                    <a:gridCol w="1124158"/>
                  </a:tblGrid>
                  <a:tr h="370840">
                    <a:tc>
                      <a:txBody>
                        <a:bodyPr/>
                        <a:lstStyle/>
                        <a:p>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u="sng" dirty="0" smtClean="0">
                              <a:latin typeface="Times New Roman" panose="02020603050405020304" pitchFamily="18" charset="0"/>
                              <a:cs typeface="Times New Roman" panose="02020603050405020304" pitchFamily="18" charset="0"/>
                            </a:rPr>
                            <a:t>quotient</a:t>
                          </a:r>
                          <a:endParaRPr lang="en-US" u="sng"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u="sng" dirty="0" smtClean="0">
                              <a:latin typeface="Times New Roman" panose="02020603050405020304" pitchFamily="18" charset="0"/>
                              <a:cs typeface="Times New Roman" panose="02020603050405020304" pitchFamily="18" charset="0"/>
                            </a:rPr>
                            <a:t>remainder</a:t>
                          </a:r>
                          <a:endParaRPr lang="en-US" u="sng"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IN" sz="1400" b="0" i="1" smtClean="0">
                                        <a:latin typeface="Cambria Math" panose="02040503050406030204" pitchFamily="18" charset="0"/>
                                      </a:rPr>
                                      <m:t>153</m:t>
                                    </m:r>
                                  </m:num>
                                  <m:den>
                                    <m:r>
                                      <a:rPr lang="en-IN" sz="1400" b="0" i="1" smtClean="0">
                                        <a:latin typeface="Cambria Math" panose="02040503050406030204" pitchFamily="18" charset="0"/>
                                      </a:rPr>
                                      <m:t>8</m:t>
                                    </m:r>
                                  </m:den>
                                </m:f>
                              </m:oMath>
                            </m:oMathPara>
                          </a14:m>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=20</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1</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IN" sz="1400" b="0" i="1" smtClean="0">
                                        <a:latin typeface="Cambria Math" panose="02040503050406030204" pitchFamily="18" charset="0"/>
                                      </a:rPr>
                                      <m:t>19</m:t>
                                    </m:r>
                                  </m:num>
                                  <m:den>
                                    <m:r>
                                      <a:rPr lang="en-IN" sz="1400" b="0" i="1" smtClean="0">
                                        <a:latin typeface="Cambria Math" panose="02040503050406030204" pitchFamily="18" charset="0"/>
                                      </a:rPr>
                                      <m:t>8</m:t>
                                    </m:r>
                                  </m:den>
                                </m:f>
                              </m:oMath>
                            </m:oMathPara>
                          </a14:m>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=10</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b="0" i="1" dirty="0" smtClean="0">
                                    <a:latin typeface="Cambria Math" panose="02040503050406030204" pitchFamily="18" charset="0"/>
                                  </a:rPr>
                                  <m:t>3</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IN" sz="1400" b="0" i="1" smtClean="0">
                                        <a:latin typeface="Cambria Math" panose="02040503050406030204" pitchFamily="18" charset="0"/>
                                      </a:rPr>
                                      <m:t>2</m:t>
                                    </m:r>
                                  </m:num>
                                  <m:den>
                                    <m:r>
                                      <a:rPr lang="en-IN" sz="1400" b="0" i="1" smtClean="0">
                                        <a:latin typeface="Cambria Math" panose="02040503050406030204" pitchFamily="18" charset="0"/>
                                      </a:rPr>
                                      <m:t>8</m:t>
                                    </m:r>
                                  </m:den>
                                </m:f>
                              </m:oMath>
                            </m:oMathPara>
                          </a14:m>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i="1" dirty="0" smtClean="0">
                                    <a:latin typeface="Cambria Math" panose="02040503050406030204" pitchFamily="18" charset="0"/>
                                  </a:rPr>
                                  <m:t>=5</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IN" b="0" i="1" dirty="0" smtClean="0">
                                    <a:latin typeface="Cambria Math" panose="02040503050406030204" pitchFamily="18" charset="0"/>
                                  </a:rPr>
                                  <m:t>2</m:t>
                                </m:r>
                              </m:oMath>
                            </m:oMathPara>
                          </a14:m>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395378680"/>
                  </p:ext>
                </p:extLst>
              </p:nvPr>
            </p:nvGraphicFramePr>
            <p:xfrm>
              <a:off x="755576" y="1988840"/>
              <a:ext cx="2808312" cy="1851914"/>
            </p:xfrm>
            <a:graphic>
              <a:graphicData uri="http://schemas.openxmlformats.org/drawingml/2006/table">
                <a:tbl>
                  <a:tblPr firstRow="1" bandRow="1">
                    <a:tableStyleId>{5940675A-B579-460E-94D1-54222C63F5DA}</a:tableStyleId>
                  </a:tblPr>
                  <a:tblGrid>
                    <a:gridCol w="701731"/>
                    <a:gridCol w="982423"/>
                    <a:gridCol w="1124158"/>
                  </a:tblGrid>
                  <a:tr h="370840">
                    <a:tc>
                      <a:txBody>
                        <a:bodyPr/>
                        <a:lstStyle/>
                        <a:p>
                          <a:endParaRPr lang="en-US" sz="14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u="sng" dirty="0" smtClean="0">
                              <a:latin typeface="Times New Roman" panose="02020603050405020304" pitchFamily="18" charset="0"/>
                              <a:cs typeface="Times New Roman" panose="02020603050405020304" pitchFamily="18" charset="0"/>
                            </a:rPr>
                            <a:t>quotient</a:t>
                          </a:r>
                          <a:endParaRPr lang="en-US" u="sng"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IN" u="sng" dirty="0" smtClean="0">
                              <a:latin typeface="Times New Roman" panose="02020603050405020304" pitchFamily="18" charset="0"/>
                              <a:cs typeface="Times New Roman" panose="02020603050405020304" pitchFamily="18" charset="0"/>
                            </a:rPr>
                            <a:t>remainder</a:t>
                          </a:r>
                          <a:endParaRPr lang="en-US" u="sng"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9657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t="-80488" r="-301739" b="-19878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70988" t="-80488" r="-114198" b="-19878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149730" t="-80488" b="-198780"/>
                          </a:stretch>
                        </a:blipFill>
                      </a:tcPr>
                    </a:tc>
                  </a:tr>
                  <a:tr h="49225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t="-182716" r="-301739" b="-101235"/>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70988" t="-182716" r="-114198" b="-101235"/>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149730" t="-182716" b="-101235"/>
                          </a:stretch>
                        </a:blipFill>
                      </a:tcPr>
                    </a:tc>
                  </a:tr>
                  <a:tr h="49225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t="-282716" r="-301739" b="-1235"/>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70988" t="-282716" r="-114198" b="-1235"/>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4"/>
                          <a:stretch>
                            <a:fillRect l="-149730" t="-282716" b="-1235"/>
                          </a:stretch>
                        </a:blipFill>
                      </a:tcPr>
                    </a:tc>
                  </a:tr>
                </a:tbl>
              </a:graphicData>
            </a:graphic>
          </p:graphicFrame>
        </mc:Fallback>
      </mc:AlternateContent>
      <mc:AlternateContent xmlns:mc="http://schemas.openxmlformats.org/markup-compatibility/2006" xmlns:a14="http://schemas.microsoft.com/office/drawing/2010/main">
        <mc:Choice Requires="a14">
          <p:sp>
            <p:nvSpPr>
              <p:cNvPr id="15" name="TextBox 14"/>
              <p:cNvSpPr txBox="1"/>
              <p:nvPr/>
            </p:nvSpPr>
            <p:spPr>
              <a:xfrm>
                <a:off x="4283968" y="3356992"/>
                <a:ext cx="1080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IN" b="0" i="1" smtClean="0">
                              <a:latin typeface="Cambria Math" panose="02040503050406030204" pitchFamily="18" charset="0"/>
                              <a:cs typeface="Times New Roman" panose="02020603050405020304" pitchFamily="18" charset="0"/>
                            </a:rPr>
                            <m:t>(231)</m:t>
                          </m:r>
                        </m:e>
                        <m:sub>
                          <m:r>
                            <a:rPr lang="en-IN" b="0" i="1" smtClean="0">
                              <a:latin typeface="Cambria Math" panose="02040503050406030204" pitchFamily="18" charset="0"/>
                              <a:cs typeface="Times New Roman" panose="02020603050405020304" pitchFamily="18" charset="0"/>
                            </a:rPr>
                            <m:t>8</m:t>
                          </m:r>
                        </m:sub>
                      </m:sSub>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283968" y="3356992"/>
                <a:ext cx="1080120" cy="369332"/>
              </a:xfrm>
              <a:prstGeom prst="rect">
                <a:avLst/>
              </a:prstGeom>
              <a:blipFill rotWithShape="0">
                <a:blip r:embed="rId5"/>
                <a:stretch>
                  <a:fillRect b="-15000"/>
                </a:stretch>
              </a:blipFill>
            </p:spPr>
            <p:txBody>
              <a:bodyPr/>
              <a:lstStyle/>
              <a:p>
                <a:r>
                  <a:rPr lang="en-US">
                    <a:noFill/>
                  </a:rPr>
                  <a:t> </a:t>
                </a:r>
              </a:p>
            </p:txBody>
          </p:sp>
        </mc:Fallback>
      </mc:AlternateContent>
      <p:sp>
        <p:nvSpPr>
          <p:cNvPr id="7" name="Right Arrow 6"/>
          <p:cNvSpPr/>
          <p:nvPr/>
        </p:nvSpPr>
        <p:spPr>
          <a:xfrm>
            <a:off x="3635896" y="3501008"/>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4535996" y="3933056"/>
                <a:ext cx="25099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IN" b="0" i="1" smtClean="0">
                              <a:latin typeface="Cambria Math" panose="02040503050406030204" pitchFamily="18" charset="0"/>
                            </a:rPr>
                            <m:t>2</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rPr>
                            <m:t>8</m:t>
                          </m:r>
                        </m:e>
                        <m:sup>
                          <m:r>
                            <a:rPr lang="en-IN" b="0" i="1" smtClean="0">
                              <a:latin typeface="Cambria Math" panose="02040503050406030204" pitchFamily="18" charset="0"/>
                            </a:rPr>
                            <m:t>2</m:t>
                          </m:r>
                        </m:sup>
                      </m:sSup>
                      <m:r>
                        <a:rPr lang="en-IN" b="0" i="1" smtClean="0">
                          <a:latin typeface="Cambria Math" panose="02040503050406030204" pitchFamily="18" charset="0"/>
                        </a:rPr>
                        <m:t>+3</m:t>
                      </m:r>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8</m:t>
                          </m:r>
                        </m:e>
                        <m:sup>
                          <m:r>
                            <a:rPr lang="en-IN" b="0" i="1" smtClean="0">
                              <a:latin typeface="Cambria Math" panose="02040503050406030204" pitchFamily="18" charset="0"/>
                              <a:ea typeface="Cambria Math" panose="02040503050406030204" pitchFamily="18" charset="0"/>
                            </a:rPr>
                            <m:t>1</m:t>
                          </m:r>
                        </m:sup>
                      </m:sSup>
                      <m:r>
                        <a:rPr lang="en-IN" b="0" i="1" smtClean="0">
                          <a:latin typeface="Cambria Math" panose="02040503050406030204" pitchFamily="18" charset="0"/>
                          <a:ea typeface="Cambria Math" panose="02040503050406030204" pitchFamily="18" charset="0"/>
                        </a:rPr>
                        <m:t>+1×</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8</m:t>
                          </m:r>
                        </m:e>
                        <m:sup>
                          <m:r>
                            <a:rPr lang="en-IN" b="0" i="1" smtClean="0">
                              <a:latin typeface="Cambria Math" panose="02040503050406030204" pitchFamily="18" charset="0"/>
                              <a:ea typeface="Cambria Math" panose="02040503050406030204" pitchFamily="18" charset="0"/>
                            </a:rPr>
                            <m:t>0</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535996" y="3933056"/>
                <a:ext cx="2509981" cy="276999"/>
              </a:xfrm>
              <a:prstGeom prst="rect">
                <a:avLst/>
              </a:prstGeom>
              <a:blipFill rotWithShape="0">
                <a:blip r:embed="rId6"/>
                <a:stretch>
                  <a:fillRect l="-1214" t="-2174" r="-243" b="-8696"/>
                </a:stretch>
              </a:blipFill>
            </p:spPr>
            <p:txBody>
              <a:bodyPr/>
              <a:lstStyle/>
              <a:p>
                <a:r>
                  <a:rPr lang="en-US">
                    <a:noFill/>
                  </a:rPr>
                  <a:t> </a:t>
                </a:r>
              </a:p>
            </p:txBody>
          </p:sp>
        </mc:Fallback>
      </mc:AlternateContent>
    </p:spTree>
    <p:extLst>
      <p:ext uri="{BB962C8B-B14F-4D97-AF65-F5344CB8AC3E}">
        <p14:creationId xmlns:p14="http://schemas.microsoft.com/office/powerpoint/2010/main" val="560707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79512" y="1196752"/>
                <a:ext cx="8712968" cy="5040560"/>
              </a:xfrm>
            </p:spPr>
            <p:txBody>
              <a:bodyPr>
                <a:normAutofit/>
              </a:bodyPr>
              <a:lstStyle/>
              <a:p>
                <a:pPr marL="45720" indent="0">
                  <a:buNone/>
                </a:pPr>
                <a14:m>
                  <m:oMath xmlns:m="http://schemas.openxmlformats.org/officeDocument/2006/math">
                    <m:sSub>
                      <m:sSubPr>
                        <m:ctrlPr>
                          <a:rPr lang="en-IN" sz="1700" i="1" smtClean="0">
                            <a:solidFill>
                              <a:srgbClr val="002060"/>
                            </a:solidFill>
                            <a:latin typeface="Cambria Math" panose="02040503050406030204" pitchFamily="18" charset="0"/>
                            <a:cs typeface="Times New Roman" pitchFamily="18" charset="0"/>
                          </a:rPr>
                        </m:ctrlPr>
                      </m:sSubPr>
                      <m:e>
                        <m:r>
                          <a:rPr lang="en-IN" sz="1700" b="0" i="1" smtClean="0">
                            <a:solidFill>
                              <a:srgbClr val="002060"/>
                            </a:solidFill>
                            <a:latin typeface="Cambria Math" panose="02040503050406030204" pitchFamily="18" charset="0"/>
                            <a:cs typeface="Times New Roman" pitchFamily="18" charset="0"/>
                          </a:rPr>
                          <m:t>(5492)</m:t>
                        </m:r>
                      </m:e>
                      <m:sub>
                        <m:r>
                          <a:rPr lang="en-IN" sz="1700" b="0" i="1" smtClean="0">
                            <a:solidFill>
                              <a:srgbClr val="002060"/>
                            </a:solidFill>
                            <a:latin typeface="Cambria Math" panose="02040503050406030204" pitchFamily="18" charset="0"/>
                            <a:cs typeface="Times New Roman" pitchFamily="18" charset="0"/>
                          </a:rPr>
                          <m:t>10</m:t>
                        </m:r>
                      </m:sub>
                    </m:sSub>
                    <m:r>
                      <a:rPr lang="en-IN" sz="1700" b="0" i="0" smtClean="0">
                        <a:solidFill>
                          <a:srgbClr val="002060"/>
                        </a:solidFill>
                        <a:latin typeface="Cambria Math" panose="02040503050406030204" pitchFamily="18" charset="0"/>
                        <a:cs typeface="Times New Roman" pitchFamily="18" charset="0"/>
                      </a:rPr>
                      <m:t> </m:t>
                    </m:r>
                  </m:oMath>
                </a14:m>
                <a:r>
                  <a:rPr lang="en-IN" sz="1700" dirty="0" smtClean="0">
                    <a:solidFill>
                      <a:srgbClr val="002060"/>
                    </a:solidFill>
                    <a:latin typeface="Times New Roman" pitchFamily="18" charset="0"/>
                    <a:cs typeface="Times New Roman" pitchFamily="18" charset="0"/>
                  </a:rPr>
                  <a:t>in its compliment form is </a:t>
                </a:r>
                <a14:m>
                  <m:oMath xmlns:m="http://schemas.openxmlformats.org/officeDocument/2006/math">
                    <m:sSub>
                      <m:sSubPr>
                        <m:ctrlPr>
                          <a:rPr lang="en-IN" sz="1700" i="1" smtClean="0">
                            <a:solidFill>
                              <a:srgbClr val="002060"/>
                            </a:solidFill>
                            <a:latin typeface="Cambria Math" panose="02040503050406030204" pitchFamily="18" charset="0"/>
                            <a:cs typeface="Times New Roman" pitchFamily="18" charset="0"/>
                          </a:rPr>
                        </m:ctrlPr>
                      </m:sSubPr>
                      <m:e>
                        <m:r>
                          <a:rPr lang="en-IN" sz="1700" b="0" i="1" smtClean="0">
                            <a:solidFill>
                              <a:srgbClr val="002060"/>
                            </a:solidFill>
                            <a:latin typeface="Cambria Math" panose="02040503050406030204" pitchFamily="18" charset="0"/>
                            <a:cs typeface="Times New Roman" pitchFamily="18" charset="0"/>
                          </a:rPr>
                          <m:t>(5618)</m:t>
                        </m:r>
                      </m:e>
                      <m:sub>
                        <m:r>
                          <a:rPr lang="en-IN" sz="1700" b="0" i="1" smtClean="0">
                            <a:solidFill>
                              <a:srgbClr val="002060"/>
                            </a:solidFill>
                            <a:latin typeface="Cambria Math" panose="02040503050406030204" pitchFamily="18" charset="0"/>
                            <a:cs typeface="Times New Roman" pitchFamily="18" charset="0"/>
                          </a:rPr>
                          <m:t>10</m:t>
                        </m:r>
                      </m:sub>
                    </m:sSub>
                  </m:oMath>
                </a14:m>
                <a:endParaRPr lang="en-IN" sz="1700" dirty="0" smtClean="0">
                  <a:solidFill>
                    <a:srgbClr val="002060"/>
                  </a:solidFill>
                  <a:latin typeface="Times New Roman" pitchFamily="18" charset="0"/>
                  <a:cs typeface="Times New Roman" pitchFamily="18" charset="0"/>
                </a:endParaRPr>
              </a:p>
              <a:p>
                <a:pPr marL="45720" indent="0">
                  <a:buNone/>
                </a:pPr>
                <a:endParaRPr lang="en-IN" sz="1700" dirty="0">
                  <a:solidFill>
                    <a:srgbClr val="002060"/>
                  </a:solidFill>
                  <a:latin typeface="Times New Roman" pitchFamily="18" charset="0"/>
                  <a:cs typeface="Times New Roman" pitchFamily="18" charset="0"/>
                </a:endParaRPr>
              </a:p>
              <a:p>
                <a:pPr marL="45720" indent="0">
                  <a:buNone/>
                </a:pPr>
                <a:endParaRPr lang="en-IN" sz="1700" dirty="0" smtClean="0">
                  <a:solidFill>
                    <a:srgbClr val="002060"/>
                  </a:solidFill>
                  <a:latin typeface="Times New Roman" pitchFamily="18" charset="0"/>
                  <a:cs typeface="Times New Roman" pitchFamily="18" charset="0"/>
                </a:endParaRPr>
              </a:p>
              <a:p>
                <a:pPr marL="45720" indent="0">
                  <a:buNone/>
                </a:pPr>
                <a14:m>
                  <m:oMath xmlns:m="http://schemas.openxmlformats.org/officeDocument/2006/math">
                    <m:sSup>
                      <m:sSupPr>
                        <m:ctrlPr>
                          <a:rPr lang="en-IN" sz="1700" i="1" u="sng" smtClean="0">
                            <a:solidFill>
                              <a:srgbClr val="002060"/>
                            </a:solidFill>
                            <a:latin typeface="Cambria Math" panose="02040503050406030204" pitchFamily="18" charset="0"/>
                            <a:cs typeface="Times New Roman" pitchFamily="18" charset="0"/>
                          </a:rPr>
                        </m:ctrlPr>
                      </m:sSupPr>
                      <m:e>
                        <m:r>
                          <a:rPr lang="en-IN" sz="1700" b="0" i="1" u="sng" smtClean="0">
                            <a:solidFill>
                              <a:srgbClr val="002060"/>
                            </a:solidFill>
                            <a:latin typeface="Cambria Math" panose="02040503050406030204" pitchFamily="18" charset="0"/>
                            <a:cs typeface="Times New Roman" pitchFamily="18" charset="0"/>
                          </a:rPr>
                          <m:t>10</m:t>
                        </m:r>
                      </m:e>
                      <m:sup>
                        <m:r>
                          <a:rPr lang="en-IN" sz="1700" b="0" i="1" u="sng" smtClean="0">
                            <a:solidFill>
                              <a:srgbClr val="002060"/>
                            </a:solidFill>
                            <a:latin typeface="Cambria Math" panose="02040503050406030204" pitchFamily="18" charset="0"/>
                            <a:cs typeface="Times New Roman" pitchFamily="18" charset="0"/>
                          </a:rPr>
                          <m:t>′</m:t>
                        </m:r>
                      </m:sup>
                    </m:sSup>
                    <m:r>
                      <a:rPr lang="en-IN" sz="1700" b="0" i="1" u="sng" smtClean="0">
                        <a:solidFill>
                          <a:srgbClr val="002060"/>
                        </a:solidFill>
                        <a:latin typeface="Cambria Math" panose="02040503050406030204" pitchFamily="18" charset="0"/>
                        <a:cs typeface="Times New Roman" pitchFamily="18" charset="0"/>
                      </a:rPr>
                      <m:t>𝑠</m:t>
                    </m:r>
                  </m:oMath>
                </a14:m>
                <a:r>
                  <a:rPr lang="en-IN" sz="1700" u="sng" dirty="0" smtClean="0">
                    <a:solidFill>
                      <a:srgbClr val="002060"/>
                    </a:solidFill>
                    <a:latin typeface="Times New Roman" pitchFamily="18" charset="0"/>
                    <a:cs typeface="Times New Roman" pitchFamily="18" charset="0"/>
                  </a:rPr>
                  <a:t> complement </a:t>
                </a:r>
              </a:p>
              <a:p>
                <a:pPr marL="45720" indent="0">
                  <a:buNone/>
                </a:pPr>
                <a:endParaRPr lang="en-IN" sz="500" u="sng" dirty="0" smtClean="0">
                  <a:solidFill>
                    <a:srgbClr val="002060"/>
                  </a:solidFill>
                  <a:latin typeface="Times New Roman" pitchFamily="18" charset="0"/>
                  <a:cs typeface="Times New Roman" pitchFamily="18" charset="0"/>
                </a:endParaRPr>
              </a:p>
              <a:p>
                <a:pPr marL="45720" indent="0">
                  <a:buNone/>
                </a:pPr>
                <a14:m>
                  <m:oMathPara xmlns:m="http://schemas.openxmlformats.org/officeDocument/2006/math">
                    <m:oMathParaPr>
                      <m:jc m:val="left"/>
                    </m:oMathParaPr>
                    <m:oMath xmlns:m="http://schemas.openxmlformats.org/officeDocument/2006/math">
                      <m:d>
                        <m:dPr>
                          <m:begChr m:val="["/>
                          <m:endChr m:val="]"/>
                          <m:ctrlPr>
                            <a:rPr lang="en-IN" sz="1700" b="0" i="1" smtClean="0">
                              <a:solidFill>
                                <a:srgbClr val="002060"/>
                              </a:solidFill>
                              <a:latin typeface="Cambria Math" panose="02040503050406030204" pitchFamily="18" charset="0"/>
                              <a:cs typeface="Times New Roman" pitchFamily="18" charset="0"/>
                            </a:rPr>
                          </m:ctrlPr>
                        </m:dPr>
                        <m:e>
                          <m:d>
                            <m:dPr>
                              <m:ctrlPr>
                                <a:rPr lang="en-IN" sz="1700" b="0" i="1" smtClean="0">
                                  <a:solidFill>
                                    <a:srgbClr val="002060"/>
                                  </a:solidFill>
                                  <a:latin typeface="Cambria Math" panose="02040503050406030204" pitchFamily="18" charset="0"/>
                                  <a:cs typeface="Times New Roman" pitchFamily="18" charset="0"/>
                                </a:rPr>
                              </m:ctrlPr>
                            </m:dPr>
                            <m:e>
                              <m:sSup>
                                <m:sSupPr>
                                  <m:ctrlPr>
                                    <a:rPr lang="en-IN" sz="1700" b="0" i="1" smtClean="0">
                                      <a:solidFill>
                                        <a:srgbClr val="002060"/>
                                      </a:solidFill>
                                      <a:latin typeface="Cambria Math" panose="02040503050406030204" pitchFamily="18" charset="0"/>
                                      <a:cs typeface="Times New Roman" pitchFamily="18" charset="0"/>
                                    </a:rPr>
                                  </m:ctrlPr>
                                </m:sSupPr>
                                <m:e>
                                  <m:r>
                                    <a:rPr lang="en-IN" sz="1700" b="0" i="1" smtClean="0">
                                      <a:solidFill>
                                        <a:srgbClr val="002060"/>
                                      </a:solidFill>
                                      <a:latin typeface="Cambria Math" panose="02040503050406030204" pitchFamily="18" charset="0"/>
                                      <a:cs typeface="Times New Roman" pitchFamily="18" charset="0"/>
                                    </a:rPr>
                                    <m:t>𝑟</m:t>
                                  </m:r>
                                </m:e>
                                <m:sup>
                                  <m:r>
                                    <a:rPr lang="en-IN" sz="1700" b="0" i="1" smtClean="0">
                                      <a:solidFill>
                                        <a:srgbClr val="002060"/>
                                      </a:solidFill>
                                      <a:latin typeface="Cambria Math" panose="02040503050406030204" pitchFamily="18" charset="0"/>
                                      <a:cs typeface="Times New Roman" pitchFamily="18" charset="0"/>
                                    </a:rPr>
                                    <m:t>𝑛</m:t>
                                  </m:r>
                                </m:sup>
                              </m:sSup>
                              <m:r>
                                <a:rPr lang="en-IN" sz="1700" b="0" i="1" smtClean="0">
                                  <a:solidFill>
                                    <a:srgbClr val="002060"/>
                                  </a:solidFill>
                                  <a:latin typeface="Cambria Math" panose="02040503050406030204" pitchFamily="18" charset="0"/>
                                  <a:cs typeface="Times New Roman" pitchFamily="18" charset="0"/>
                                </a:rPr>
                                <m:t>−1</m:t>
                              </m:r>
                            </m:e>
                          </m:d>
                          <m:r>
                            <a:rPr lang="en-IN" sz="1700" b="0" i="1" smtClean="0">
                              <a:solidFill>
                                <a:srgbClr val="002060"/>
                              </a:solidFill>
                              <a:latin typeface="Cambria Math" panose="02040503050406030204" pitchFamily="18" charset="0"/>
                              <a:cs typeface="Times New Roman" pitchFamily="18" charset="0"/>
                            </a:rPr>
                            <m:t>−</m:t>
                          </m:r>
                          <m:r>
                            <a:rPr lang="en-IN" sz="1700" b="0" i="1" smtClean="0">
                              <a:solidFill>
                                <a:srgbClr val="002060"/>
                              </a:solidFill>
                              <a:latin typeface="Cambria Math" panose="02040503050406030204" pitchFamily="18" charset="0"/>
                              <a:cs typeface="Times New Roman" pitchFamily="18" charset="0"/>
                            </a:rPr>
                            <m:t>𝑁</m:t>
                          </m:r>
                        </m:e>
                      </m:d>
                      <m:r>
                        <a:rPr lang="en-IN" sz="1700" b="0" i="1" smtClean="0">
                          <a:solidFill>
                            <a:srgbClr val="002060"/>
                          </a:solidFill>
                          <a:latin typeface="Cambria Math" panose="02040503050406030204" pitchFamily="18" charset="0"/>
                          <a:cs typeface="Times New Roman" pitchFamily="18" charset="0"/>
                        </a:rPr>
                        <m:t>+1</m:t>
                      </m:r>
                    </m:oMath>
                  </m:oMathPara>
                </a14:m>
                <a:endParaRPr lang="en-IN" sz="1700" dirty="0" smtClean="0">
                  <a:solidFill>
                    <a:srgbClr val="002060"/>
                  </a:solidFill>
                  <a:latin typeface="Times New Roman" pitchFamily="18" charset="0"/>
                  <a:cs typeface="Times New Roman" pitchFamily="18" charset="0"/>
                </a:endParaRPr>
              </a:p>
              <a:p>
                <a:pPr marL="45720" indent="0">
                  <a:buNone/>
                </a:pPr>
                <a:endParaRPr lang="en-IN" sz="500" dirty="0">
                  <a:solidFill>
                    <a:srgbClr val="002060"/>
                  </a:solidFill>
                  <a:latin typeface="Times New Roman" pitchFamily="18" charset="0"/>
                  <a:cs typeface="Times New Roman" pitchFamily="18" charset="0"/>
                </a:endParaRPr>
              </a:p>
              <a:p>
                <a:pPr marL="45720" indent="0">
                  <a:buNone/>
                </a:pPr>
                <a:r>
                  <a:rPr lang="en-IN" sz="1700" dirty="0" smtClean="0">
                    <a:solidFill>
                      <a:srgbClr val="002060"/>
                    </a:solidFill>
                    <a:latin typeface="Times New Roman" pitchFamily="18" charset="0"/>
                    <a:cs typeface="Times New Roman" pitchFamily="18" charset="0"/>
                  </a:rPr>
                  <a:t>This is also called </a:t>
                </a:r>
                <a14:m>
                  <m:oMath xmlns:m="http://schemas.openxmlformats.org/officeDocument/2006/math">
                    <m:sSup>
                      <m:sSupPr>
                        <m:ctrlPr>
                          <a:rPr lang="en-IN" sz="1700" i="1" smtClean="0">
                            <a:solidFill>
                              <a:srgbClr val="002060"/>
                            </a:solidFill>
                            <a:latin typeface="Cambria Math" panose="02040503050406030204" pitchFamily="18" charset="0"/>
                            <a:cs typeface="Times New Roman" pitchFamily="18" charset="0"/>
                          </a:rPr>
                        </m:ctrlPr>
                      </m:sSupPr>
                      <m:e>
                        <m:r>
                          <a:rPr lang="en-IN" sz="1700" b="0" i="1" smtClean="0">
                            <a:solidFill>
                              <a:srgbClr val="002060"/>
                            </a:solidFill>
                            <a:latin typeface="Cambria Math" panose="02040503050406030204" pitchFamily="18" charset="0"/>
                            <a:cs typeface="Times New Roman" pitchFamily="18" charset="0"/>
                          </a:rPr>
                          <m:t>9</m:t>
                        </m:r>
                      </m:e>
                      <m:sup>
                        <m:r>
                          <a:rPr lang="en-IN" sz="1700" b="0" i="1" smtClean="0">
                            <a:solidFill>
                              <a:srgbClr val="002060"/>
                            </a:solidFill>
                            <a:latin typeface="Cambria Math" panose="02040503050406030204" pitchFamily="18" charset="0"/>
                            <a:cs typeface="Times New Roman" pitchFamily="18" charset="0"/>
                          </a:rPr>
                          <m:t>′</m:t>
                        </m:r>
                      </m:sup>
                    </m:sSup>
                    <m:r>
                      <a:rPr lang="en-IN" sz="1700" b="0" i="1" smtClean="0">
                        <a:solidFill>
                          <a:srgbClr val="002060"/>
                        </a:solidFill>
                        <a:latin typeface="Cambria Math" panose="02040503050406030204" pitchFamily="18" charset="0"/>
                        <a:cs typeface="Times New Roman" pitchFamily="18" charset="0"/>
                      </a:rPr>
                      <m:t>𝑠</m:t>
                    </m:r>
                  </m:oMath>
                </a14:m>
                <a:r>
                  <a:rPr lang="en-IN" sz="1700" dirty="0" smtClean="0">
                    <a:solidFill>
                      <a:srgbClr val="002060"/>
                    </a:solidFill>
                    <a:latin typeface="Times New Roman" pitchFamily="18" charset="0"/>
                    <a:cs typeface="Times New Roman" pitchFamily="18" charset="0"/>
                  </a:rPr>
                  <a:t> complement and is denoted as </a:t>
                </a:r>
                <a14:m>
                  <m:oMath xmlns:m="http://schemas.openxmlformats.org/officeDocument/2006/math">
                    <m:sSup>
                      <m:sSupPr>
                        <m:ctrlPr>
                          <a:rPr lang="en-IN" sz="1700" i="1" smtClean="0">
                            <a:solidFill>
                              <a:srgbClr val="002060"/>
                            </a:solidFill>
                            <a:latin typeface="Cambria Math" panose="02040503050406030204" pitchFamily="18" charset="0"/>
                            <a:cs typeface="Times New Roman" pitchFamily="18" charset="0"/>
                          </a:rPr>
                        </m:ctrlPr>
                      </m:sSupPr>
                      <m:e>
                        <m:r>
                          <a:rPr lang="en-IN" sz="1700" b="0" i="1" smtClean="0">
                            <a:solidFill>
                              <a:srgbClr val="002060"/>
                            </a:solidFill>
                            <a:latin typeface="Cambria Math" panose="02040503050406030204" pitchFamily="18" charset="0"/>
                            <a:cs typeface="Times New Roman" pitchFamily="18" charset="0"/>
                          </a:rPr>
                          <m:t>𝑟</m:t>
                        </m:r>
                      </m:e>
                      <m:sup>
                        <m:r>
                          <a:rPr lang="en-IN" sz="1700" b="0" i="1" smtClean="0">
                            <a:solidFill>
                              <a:srgbClr val="002060"/>
                            </a:solidFill>
                            <a:latin typeface="Cambria Math" panose="02040503050406030204" pitchFamily="18" charset="0"/>
                            <a:cs typeface="Times New Roman" pitchFamily="18" charset="0"/>
                          </a:rPr>
                          <m:t>𝑛</m:t>
                        </m:r>
                      </m:sup>
                    </m:sSup>
                    <m:r>
                      <a:rPr lang="en-IN" sz="1700" b="0" i="1" smtClean="0">
                        <a:solidFill>
                          <a:srgbClr val="002060"/>
                        </a:solidFill>
                        <a:latin typeface="Cambria Math" panose="02040503050406030204" pitchFamily="18" charset="0"/>
                        <a:cs typeface="Times New Roman" pitchFamily="18" charset="0"/>
                      </a:rPr>
                      <m:t>−</m:t>
                    </m:r>
                    <m:r>
                      <a:rPr lang="en-IN" sz="1700" b="0" i="1" smtClean="0">
                        <a:solidFill>
                          <a:srgbClr val="002060"/>
                        </a:solidFill>
                        <a:latin typeface="Cambria Math" panose="02040503050406030204" pitchFamily="18" charset="0"/>
                        <a:cs typeface="Times New Roman" pitchFamily="18" charset="0"/>
                      </a:rPr>
                      <m:t>𝑁</m:t>
                    </m:r>
                  </m:oMath>
                </a14:m>
                <a:endParaRPr lang="en-IN" sz="1700" dirty="0" smtClean="0">
                  <a:solidFill>
                    <a:srgbClr val="002060"/>
                  </a:solidFill>
                  <a:latin typeface="Times New Roman" pitchFamily="18" charset="0"/>
                  <a:cs typeface="Times New Roman" pitchFamily="18" charset="0"/>
                </a:endParaRPr>
              </a:p>
              <a:p>
                <a:pPr marL="45720" indent="0">
                  <a:buNone/>
                </a:pPr>
                <a14:m>
                  <m:oMath xmlns:m="http://schemas.openxmlformats.org/officeDocument/2006/math">
                    <m:sSup>
                      <m:sSupPr>
                        <m:ctrlPr>
                          <a:rPr lang="en-IN" sz="1700" i="1" smtClean="0">
                            <a:solidFill>
                              <a:srgbClr val="002060"/>
                            </a:solidFill>
                            <a:latin typeface="Cambria Math" panose="02040503050406030204" pitchFamily="18" charset="0"/>
                            <a:cs typeface="Times New Roman" pitchFamily="18" charset="0"/>
                          </a:rPr>
                        </m:ctrlPr>
                      </m:sSupPr>
                      <m:e>
                        <m:r>
                          <a:rPr lang="en-IN" sz="1700" b="0" i="1" smtClean="0">
                            <a:solidFill>
                              <a:srgbClr val="002060"/>
                            </a:solidFill>
                            <a:latin typeface="Cambria Math" panose="02040503050406030204" pitchFamily="18" charset="0"/>
                            <a:cs typeface="Times New Roman" pitchFamily="18" charset="0"/>
                          </a:rPr>
                          <m:t>10</m:t>
                        </m:r>
                      </m:e>
                      <m:sup>
                        <m:r>
                          <a:rPr lang="en-IN" sz="1700" b="0" i="1" smtClean="0">
                            <a:solidFill>
                              <a:srgbClr val="002060"/>
                            </a:solidFill>
                            <a:latin typeface="Cambria Math" panose="02040503050406030204" pitchFamily="18" charset="0"/>
                            <a:cs typeface="Times New Roman" pitchFamily="18" charset="0"/>
                          </a:rPr>
                          <m:t>′</m:t>
                        </m:r>
                      </m:sup>
                    </m:sSup>
                    <m:r>
                      <a:rPr lang="en-IN" sz="1700" b="0" i="1" smtClean="0">
                        <a:solidFill>
                          <a:srgbClr val="002060"/>
                        </a:solidFill>
                        <a:latin typeface="Cambria Math" panose="02040503050406030204" pitchFamily="18" charset="0"/>
                        <a:cs typeface="Times New Roman" pitchFamily="18" charset="0"/>
                      </a:rPr>
                      <m:t>𝑠</m:t>
                    </m:r>
                  </m:oMath>
                </a14:m>
                <a:r>
                  <a:rPr lang="en-IN" sz="1700" dirty="0" smtClean="0">
                    <a:solidFill>
                      <a:srgbClr val="002060"/>
                    </a:solidFill>
                    <a:latin typeface="Times New Roman" pitchFamily="18" charset="0"/>
                    <a:cs typeface="Times New Roman" pitchFamily="18" charset="0"/>
                  </a:rPr>
                  <a:t> complement of 012398 is 987602</a:t>
                </a:r>
              </a:p>
              <a:p>
                <a:pPr marL="45720" indent="0">
                  <a:buNone/>
                </a:pPr>
                <a14:m>
                  <m:oMath xmlns:m="http://schemas.openxmlformats.org/officeDocument/2006/math">
                    <m:sSup>
                      <m:sSupPr>
                        <m:ctrlPr>
                          <a:rPr lang="en-IN" sz="1700" i="1" smtClean="0">
                            <a:solidFill>
                              <a:srgbClr val="002060"/>
                            </a:solidFill>
                            <a:latin typeface="Cambria Math" panose="02040503050406030204" pitchFamily="18" charset="0"/>
                            <a:cs typeface="Times New Roman" pitchFamily="18" charset="0"/>
                          </a:rPr>
                        </m:ctrlPr>
                      </m:sSupPr>
                      <m:e>
                        <m:r>
                          <a:rPr lang="en-IN" sz="1700" b="0" i="1" smtClean="0">
                            <a:solidFill>
                              <a:srgbClr val="002060"/>
                            </a:solidFill>
                            <a:latin typeface="Cambria Math" panose="02040503050406030204" pitchFamily="18" charset="0"/>
                            <a:cs typeface="Times New Roman" pitchFamily="18" charset="0"/>
                          </a:rPr>
                          <m:t>1</m:t>
                        </m:r>
                      </m:e>
                      <m:sup>
                        <m:r>
                          <a:rPr lang="en-IN" sz="1700" b="0" i="1" smtClean="0">
                            <a:solidFill>
                              <a:srgbClr val="002060"/>
                            </a:solidFill>
                            <a:latin typeface="Cambria Math" panose="02040503050406030204" pitchFamily="18" charset="0"/>
                            <a:cs typeface="Times New Roman" pitchFamily="18" charset="0"/>
                          </a:rPr>
                          <m:t>′</m:t>
                        </m:r>
                      </m:sup>
                    </m:sSup>
                    <m:r>
                      <a:rPr lang="en-IN" sz="1700" b="0" i="1" smtClean="0">
                        <a:solidFill>
                          <a:srgbClr val="002060"/>
                        </a:solidFill>
                        <a:latin typeface="Cambria Math" panose="02040503050406030204" pitchFamily="18" charset="0"/>
                        <a:cs typeface="Times New Roman" pitchFamily="18" charset="0"/>
                      </a:rPr>
                      <m:t>𝑠</m:t>
                    </m:r>
                  </m:oMath>
                </a14:m>
                <a:r>
                  <a:rPr lang="en-IN" sz="1700" dirty="0" smtClean="0">
                    <a:solidFill>
                      <a:srgbClr val="002060"/>
                    </a:solidFill>
                    <a:latin typeface="Times New Roman" pitchFamily="18" charset="0"/>
                    <a:cs typeface="Times New Roman" pitchFamily="18" charset="0"/>
                  </a:rPr>
                  <a:t> complement of 1011000 is 0100111</a:t>
                </a:r>
              </a:p>
              <a:p>
                <a:pPr marL="45720" indent="0">
                  <a:buNone/>
                </a:pPr>
                <a14:m>
                  <m:oMath xmlns:m="http://schemas.openxmlformats.org/officeDocument/2006/math">
                    <m:sSup>
                      <m:sSupPr>
                        <m:ctrlPr>
                          <a:rPr lang="en-IN" sz="1700" i="1" smtClean="0">
                            <a:solidFill>
                              <a:srgbClr val="002060"/>
                            </a:solidFill>
                            <a:latin typeface="Cambria Math" panose="02040503050406030204" pitchFamily="18" charset="0"/>
                            <a:cs typeface="Times New Roman" pitchFamily="18" charset="0"/>
                          </a:rPr>
                        </m:ctrlPr>
                      </m:sSupPr>
                      <m:e>
                        <m:r>
                          <a:rPr lang="en-IN" sz="1700" b="0" i="1" smtClean="0">
                            <a:solidFill>
                              <a:srgbClr val="002060"/>
                            </a:solidFill>
                            <a:latin typeface="Cambria Math" panose="02040503050406030204" pitchFamily="18" charset="0"/>
                            <a:cs typeface="Times New Roman" pitchFamily="18" charset="0"/>
                          </a:rPr>
                          <m:t>2</m:t>
                        </m:r>
                      </m:e>
                      <m:sup>
                        <m:r>
                          <a:rPr lang="en-IN" sz="1700" b="0" i="1" smtClean="0">
                            <a:solidFill>
                              <a:srgbClr val="002060"/>
                            </a:solidFill>
                            <a:latin typeface="Cambria Math" panose="02040503050406030204" pitchFamily="18" charset="0"/>
                            <a:cs typeface="Times New Roman" pitchFamily="18" charset="0"/>
                          </a:rPr>
                          <m:t>′</m:t>
                        </m:r>
                      </m:sup>
                    </m:sSup>
                    <m:r>
                      <a:rPr lang="en-IN" sz="1700" b="0" i="1" smtClean="0">
                        <a:solidFill>
                          <a:srgbClr val="002060"/>
                        </a:solidFill>
                        <a:latin typeface="Cambria Math" panose="02040503050406030204" pitchFamily="18" charset="0"/>
                        <a:cs typeface="Times New Roman" pitchFamily="18" charset="0"/>
                      </a:rPr>
                      <m:t>𝑠</m:t>
                    </m:r>
                  </m:oMath>
                </a14:m>
                <a:r>
                  <a:rPr lang="en-IN" sz="1700" dirty="0" smtClean="0">
                    <a:solidFill>
                      <a:srgbClr val="002060"/>
                    </a:solidFill>
                    <a:latin typeface="Times New Roman" pitchFamily="18" charset="0"/>
                    <a:cs typeface="Times New Roman" pitchFamily="18" charset="0"/>
                  </a:rPr>
                  <a:t> complement of 1101100 is 0010100</a:t>
                </a:r>
              </a:p>
              <a:p>
                <a:pPr marL="45720" indent="0">
                  <a:buNone/>
                </a:pPr>
                <a:endParaRPr lang="en-IN" sz="1700" dirty="0">
                  <a:solidFill>
                    <a:srgbClr val="002060"/>
                  </a:solidFill>
                  <a:latin typeface="Times New Roman" pitchFamily="18" charset="0"/>
                  <a:cs typeface="Times New Roman" pitchFamily="18" charset="0"/>
                </a:endParaRPr>
              </a:p>
              <a:p>
                <a:pPr marL="45720" indent="0">
                  <a:buNone/>
                </a:pPr>
                <a:endParaRPr lang="en-IN" sz="1700" dirty="0" smtClean="0">
                  <a:solidFill>
                    <a:srgbClr val="002060"/>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79512" y="1196752"/>
                <a:ext cx="8712968" cy="5040560"/>
              </a:xfrm>
              <a:blipFill rotWithShape="0">
                <a:blip r:embed="rId2"/>
                <a:stretch>
                  <a:fillRect t="-242"/>
                </a:stretch>
              </a:blipFill>
            </p:spPr>
            <p:txBody>
              <a:bodyPr/>
              <a:lstStyle/>
              <a:p>
                <a:r>
                  <a:rPr lang="en-US">
                    <a:noFill/>
                  </a:rPr>
                  <a:t> </a:t>
                </a:r>
              </a:p>
            </p:txBody>
          </p:sp>
        </mc:Fallback>
      </mc:AlternateContent>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Complement</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28</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
        <p:nvSpPr>
          <p:cNvPr id="7" name="TextBox 6"/>
          <p:cNvSpPr txBox="1"/>
          <p:nvPr/>
        </p:nvSpPr>
        <p:spPr>
          <a:xfrm>
            <a:off x="3157106" y="1865747"/>
            <a:ext cx="204575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IN" dirty="0" smtClean="0">
                <a:latin typeface="Times New Roman" panose="02020603050405020304" pitchFamily="18" charset="0"/>
                <a:cs typeface="Times New Roman" panose="02020603050405020304" pitchFamily="18" charset="0"/>
              </a:rPr>
              <a:t>9999 – 5492 = 5618</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076056" y="4005064"/>
            <a:ext cx="1228221" cy="923330"/>
          </a:xfrm>
          <a:prstGeom prst="rect">
            <a:avLst/>
          </a:prstGeom>
          <a:noFill/>
        </p:spPr>
        <p:txBody>
          <a:bodyPr wrap="none" rtlCol="0">
            <a:spAutoFit/>
          </a:bodyPr>
          <a:lstStyle/>
          <a:p>
            <a:pPr algn="r"/>
            <a:r>
              <a:rPr lang="en-IN" dirty="0" smtClean="0"/>
              <a:t>0010011</a:t>
            </a:r>
          </a:p>
          <a:p>
            <a:pPr algn="r"/>
            <a:r>
              <a:rPr lang="en-IN" dirty="0" smtClean="0"/>
              <a:t>+1</a:t>
            </a:r>
          </a:p>
          <a:p>
            <a:pPr algn="r"/>
            <a:r>
              <a:rPr lang="en-IN" dirty="0" smtClean="0">
                <a:solidFill>
                  <a:srgbClr val="FF0000"/>
                </a:solidFill>
              </a:rPr>
              <a:t>= 0010100</a:t>
            </a:r>
            <a:endParaRPr lang="en-US" dirty="0">
              <a:solidFill>
                <a:srgbClr val="FF0000"/>
              </a:solidFill>
            </a:endParaRPr>
          </a:p>
        </p:txBody>
      </p:sp>
      <mc:AlternateContent xmlns:mc="http://schemas.openxmlformats.org/markup-compatibility/2006" xmlns:a14="http://schemas.microsoft.com/office/drawing/2010/main">
        <mc:Choice Requires="a14">
          <p:sp>
            <p:nvSpPr>
              <p:cNvPr id="9" name="Rectangle 8"/>
              <p:cNvSpPr/>
              <p:nvPr/>
            </p:nvSpPr>
            <p:spPr>
              <a:xfrm>
                <a:off x="323528" y="5351717"/>
                <a:ext cx="7600186" cy="397160"/>
              </a:xfrm>
              <a:prstGeom prst="rect">
                <a:avLst/>
              </a:prstGeom>
            </p:spPr>
            <p:txBody>
              <a:bodyPr wrap="square">
                <a:spAutoFit/>
              </a:bodyPr>
              <a:lstStyle/>
              <a:p>
                <a:r>
                  <a:rPr lang="en-IN" dirty="0">
                    <a:solidFill>
                      <a:srgbClr val="002060"/>
                    </a:solidFill>
                    <a:latin typeface="Times New Roman" pitchFamily="18" charset="0"/>
                    <a:cs typeface="Times New Roman" pitchFamily="18" charset="0"/>
                  </a:rPr>
                  <a:t>The </a:t>
                </a:r>
                <a14:m>
                  <m:oMath xmlns:m="http://schemas.openxmlformats.org/officeDocument/2006/math">
                    <m:sSup>
                      <m:sSupPr>
                        <m:ctrlPr>
                          <a:rPr lang="en-IN" i="1">
                            <a:solidFill>
                              <a:srgbClr val="002060"/>
                            </a:solidFill>
                            <a:latin typeface="Cambria Math" panose="02040503050406030204" pitchFamily="18" charset="0"/>
                            <a:cs typeface="Times New Roman" pitchFamily="18" charset="0"/>
                          </a:rPr>
                        </m:ctrlPr>
                      </m:sSupPr>
                      <m:e>
                        <m:r>
                          <a:rPr lang="en-IN" i="1">
                            <a:solidFill>
                              <a:srgbClr val="002060"/>
                            </a:solidFill>
                            <a:latin typeface="Cambria Math" panose="02040503050406030204" pitchFamily="18" charset="0"/>
                            <a:cs typeface="Times New Roman" pitchFamily="18" charset="0"/>
                          </a:rPr>
                          <m:t>1</m:t>
                        </m:r>
                      </m:e>
                      <m:sup>
                        <m:r>
                          <a:rPr lang="en-IN" i="1">
                            <a:solidFill>
                              <a:srgbClr val="002060"/>
                            </a:solidFill>
                            <a:latin typeface="Cambria Math" panose="02040503050406030204" pitchFamily="18" charset="0"/>
                            <a:cs typeface="Times New Roman" pitchFamily="18" charset="0"/>
                          </a:rPr>
                          <m:t>′</m:t>
                        </m:r>
                      </m:sup>
                    </m:sSup>
                    <m:r>
                      <a:rPr lang="en-IN" i="1">
                        <a:solidFill>
                          <a:srgbClr val="002060"/>
                        </a:solidFill>
                        <a:latin typeface="Cambria Math" panose="02040503050406030204" pitchFamily="18" charset="0"/>
                        <a:cs typeface="Times New Roman" pitchFamily="18" charset="0"/>
                      </a:rPr>
                      <m:t>𝑠</m:t>
                    </m:r>
                  </m:oMath>
                </a14:m>
                <a:r>
                  <a:rPr lang="en-IN" dirty="0">
                    <a:solidFill>
                      <a:srgbClr val="002060"/>
                    </a:solidFill>
                    <a:latin typeface="Times New Roman" pitchFamily="18" charset="0"/>
                    <a:cs typeface="Times New Roman" pitchFamily="18" charset="0"/>
                  </a:rPr>
                  <a:t> complement of </a:t>
                </a:r>
                <a14:m>
                  <m:oMath xmlns:m="http://schemas.openxmlformats.org/officeDocument/2006/math">
                    <m:sSub>
                      <m:sSubPr>
                        <m:ctrlPr>
                          <a:rPr lang="en-IN" i="1">
                            <a:solidFill>
                              <a:srgbClr val="002060"/>
                            </a:solidFill>
                            <a:latin typeface="Cambria Math" panose="02040503050406030204" pitchFamily="18" charset="0"/>
                            <a:cs typeface="Times New Roman" pitchFamily="18" charset="0"/>
                          </a:rPr>
                        </m:ctrlPr>
                      </m:sSubPr>
                      <m:e>
                        <m:r>
                          <m:rPr>
                            <m:nor/>
                          </m:rPr>
                          <a:rPr lang="en-IN" dirty="0">
                            <a:solidFill>
                              <a:srgbClr val="002060"/>
                            </a:solidFill>
                            <a:latin typeface="Times New Roman" pitchFamily="18" charset="0"/>
                            <a:cs typeface="Times New Roman" pitchFamily="18" charset="0"/>
                          </a:rPr>
                          <m:t>(1101100)</m:t>
                        </m:r>
                      </m:e>
                      <m:sub>
                        <m:r>
                          <a:rPr lang="en-IN" i="1">
                            <a:solidFill>
                              <a:srgbClr val="002060"/>
                            </a:solidFill>
                            <a:latin typeface="Cambria Math" panose="02040503050406030204" pitchFamily="18" charset="0"/>
                            <a:cs typeface="Times New Roman" pitchFamily="18" charset="0"/>
                          </a:rPr>
                          <m:t>2</m:t>
                        </m:r>
                      </m:sub>
                    </m:sSub>
                  </m:oMath>
                </a14:m>
                <a:r>
                  <a:rPr lang="en-IN" dirty="0">
                    <a:solidFill>
                      <a:srgbClr val="002060"/>
                    </a:solidFill>
                    <a:latin typeface="Times New Roman" pitchFamily="18" charset="0"/>
                    <a:cs typeface="Times New Roman" pitchFamily="18" charset="0"/>
                  </a:rPr>
                  <a:t>is </a:t>
                </a:r>
                <a14:m>
                  <m:oMath xmlns:m="http://schemas.openxmlformats.org/officeDocument/2006/math">
                    <m:sSub>
                      <m:sSubPr>
                        <m:ctrlPr>
                          <a:rPr lang="en-IN" i="1">
                            <a:solidFill>
                              <a:srgbClr val="002060"/>
                            </a:solidFill>
                            <a:latin typeface="Cambria Math" panose="02040503050406030204" pitchFamily="18" charset="0"/>
                            <a:cs typeface="Times New Roman" pitchFamily="18" charset="0"/>
                          </a:rPr>
                        </m:ctrlPr>
                      </m:sSubPr>
                      <m:e>
                        <m:r>
                          <m:rPr>
                            <m:nor/>
                          </m:rPr>
                          <a:rPr lang="en-IN" dirty="0">
                            <a:solidFill>
                              <a:srgbClr val="002060"/>
                            </a:solidFill>
                            <a:latin typeface="Times New Roman" pitchFamily="18" charset="0"/>
                            <a:cs typeface="Times New Roman" pitchFamily="18" charset="0"/>
                          </a:rPr>
                          <m:t>(0010011)</m:t>
                        </m:r>
                      </m:e>
                      <m:sub>
                        <m:r>
                          <a:rPr lang="en-IN" i="1">
                            <a:solidFill>
                              <a:srgbClr val="002060"/>
                            </a:solidFill>
                            <a:latin typeface="Cambria Math" panose="02040503050406030204" pitchFamily="18" charset="0"/>
                            <a:cs typeface="Times New Roman" pitchFamily="18" charset="0"/>
                          </a:rPr>
                          <m:t>2</m:t>
                        </m:r>
                      </m:sub>
                    </m:sSub>
                  </m:oMath>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23528" y="5351717"/>
                <a:ext cx="7600186" cy="397160"/>
              </a:xfrm>
              <a:prstGeom prst="rect">
                <a:avLst/>
              </a:prstGeom>
              <a:blipFill rotWithShape="0">
                <a:blip r:embed="rId3"/>
                <a:stretch>
                  <a:fillRect l="-642" t="-9231" b="-16923"/>
                </a:stretch>
              </a:blipFill>
            </p:spPr>
            <p:txBody>
              <a:bodyPr/>
              <a:lstStyle/>
              <a:p>
                <a:r>
                  <a:rPr lang="en-US">
                    <a:noFill/>
                  </a:rPr>
                  <a:t> </a:t>
                </a:r>
              </a:p>
            </p:txBody>
          </p:sp>
        </mc:Fallback>
      </mc:AlternateContent>
    </p:spTree>
    <p:extLst>
      <p:ext uri="{BB962C8B-B14F-4D97-AF65-F5344CB8AC3E}">
        <p14:creationId xmlns:p14="http://schemas.microsoft.com/office/powerpoint/2010/main" val="3501315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196752"/>
            <a:ext cx="8712968" cy="5040560"/>
          </a:xfrm>
        </p:spPr>
        <p:txBody>
          <a:bodyPr>
            <a:normAutofit/>
          </a:bodyPr>
          <a:lstStyle/>
          <a:p>
            <a:pPr marL="45720" indent="0">
              <a:buNone/>
            </a:pPr>
            <a:endParaRPr lang="en-IN" sz="1700" dirty="0">
              <a:solidFill>
                <a:srgbClr val="002060"/>
              </a:solidFill>
              <a:latin typeface="Times New Roman" pitchFamily="18" charset="0"/>
              <a:cs typeface="Times New Roman" pitchFamily="18" charset="0"/>
            </a:endParaRPr>
          </a:p>
          <a:p>
            <a:pPr marL="45720" indent="0">
              <a:buNone/>
            </a:pPr>
            <a:endParaRPr lang="en-IN" sz="1700" dirty="0" smtClean="0">
              <a:solidFill>
                <a:srgbClr val="002060"/>
              </a:solidFill>
              <a:latin typeface="Times New Roman" pitchFamily="18" charset="0"/>
              <a:cs typeface="Times New Roman" pitchFamily="18" charset="0"/>
            </a:endParaRP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Arithmetic's in binary number system</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29</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graphicFrame>
        <p:nvGraphicFramePr>
          <p:cNvPr id="9" name="Table 8"/>
          <p:cNvGraphicFramePr>
            <a:graphicFrameLocks noGrp="1"/>
          </p:cNvGraphicFramePr>
          <p:nvPr>
            <p:extLst>
              <p:ext uri="{D42A27DB-BD31-4B8C-83A1-F6EECF244321}">
                <p14:modId xmlns:p14="http://schemas.microsoft.com/office/powerpoint/2010/main" val="2072565409"/>
              </p:ext>
            </p:extLst>
          </p:nvPr>
        </p:nvGraphicFramePr>
        <p:xfrm>
          <a:off x="1524000" y="1397000"/>
          <a:ext cx="6096000" cy="22250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IN" u="sng" dirty="0" smtClean="0">
                          <a:latin typeface="Times New Roman" panose="02020603050405020304" pitchFamily="18" charset="0"/>
                          <a:cs typeface="Times New Roman" panose="02020603050405020304" pitchFamily="18" charset="0"/>
                        </a:rPr>
                        <a:t>Addition</a:t>
                      </a:r>
                      <a:endParaRPr lang="en-US" u="sng" dirty="0">
                        <a:latin typeface="Times New Roman" panose="02020603050405020304" pitchFamily="18" charset="0"/>
                        <a:cs typeface="Times New Roman" panose="02020603050405020304" pitchFamily="18" charset="0"/>
                      </a:endParaRPr>
                    </a:p>
                  </a:txBody>
                  <a:tcPr/>
                </a:tc>
                <a:tc>
                  <a:txBody>
                    <a:bodyPr/>
                    <a:lstStyle/>
                    <a:p>
                      <a:pPr algn="ctr"/>
                      <a:r>
                        <a:rPr lang="en-IN" u="sng" dirty="0" smtClean="0">
                          <a:latin typeface="Times New Roman" panose="02020603050405020304" pitchFamily="18" charset="0"/>
                          <a:cs typeface="Times New Roman" panose="02020603050405020304" pitchFamily="18" charset="0"/>
                        </a:rPr>
                        <a:t>Sum</a:t>
                      </a:r>
                      <a:endParaRPr lang="en-US" u="sng" dirty="0">
                        <a:latin typeface="Times New Roman" panose="02020603050405020304" pitchFamily="18" charset="0"/>
                        <a:cs typeface="Times New Roman" panose="02020603050405020304" pitchFamily="18" charset="0"/>
                      </a:endParaRPr>
                    </a:p>
                  </a:txBody>
                  <a:tcPr/>
                </a:tc>
                <a:tc>
                  <a:txBody>
                    <a:bodyPr/>
                    <a:lstStyle/>
                    <a:p>
                      <a:pPr algn="ctr"/>
                      <a:r>
                        <a:rPr lang="en-IN" u="sng" dirty="0" smtClean="0">
                          <a:latin typeface="Times New Roman" panose="02020603050405020304" pitchFamily="18" charset="0"/>
                          <a:cs typeface="Times New Roman" panose="02020603050405020304" pitchFamily="18" charset="0"/>
                        </a:rPr>
                        <a:t>Carry</a:t>
                      </a:r>
                      <a:endParaRPr lang="en-US" u="sng" dirty="0">
                        <a:latin typeface="Times New Roman" panose="02020603050405020304" pitchFamily="18" charset="0"/>
                        <a:cs typeface="Times New Roman" panose="02020603050405020304" pitchFamily="18" charset="0"/>
                      </a:endParaRPr>
                    </a:p>
                  </a:txBody>
                  <a:tcPr/>
                </a:tc>
              </a:tr>
              <a:tr h="370840">
                <a:tc>
                  <a:txBody>
                    <a:bodyPr/>
                    <a:lstStyle/>
                    <a:p>
                      <a:pPr algn="ctr"/>
                      <a:r>
                        <a:rPr lang="en-IN" dirty="0" smtClean="0">
                          <a:latin typeface="Times New Roman" panose="02020603050405020304" pitchFamily="18" charset="0"/>
                          <a:cs typeface="Times New Roman" panose="02020603050405020304" pitchFamily="18" charset="0"/>
                        </a:rPr>
                        <a:t>0+0</a:t>
                      </a:r>
                      <a:endParaRPr lang="en-US"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IN"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+1</a:t>
                      </a:r>
                      <a:endParaRPr lang="en-IN" dirty="0" smtClean="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IN" dirty="0" smtClean="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IN" dirty="0" smtClean="0">
                          <a:latin typeface="Times New Roman" panose="02020603050405020304" pitchFamily="18" charset="0"/>
                          <a:cs typeface="Times New Roman" panose="02020603050405020304" pitchFamily="18" charset="0"/>
                        </a:rPr>
                        <a:t>1+1</a:t>
                      </a:r>
                      <a:endParaRPr lang="en-US"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IN" dirty="0" smtClean="0">
                          <a:latin typeface="Times New Roman" panose="02020603050405020304" pitchFamily="18" charset="0"/>
                          <a:cs typeface="Times New Roman" panose="02020603050405020304" pitchFamily="18" charset="0"/>
                        </a:rPr>
                        <a:t>1+1+1</a:t>
                      </a:r>
                      <a:endParaRPr lang="en-US"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r>
                        <a:rPr lang="en-IN"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10" name="TextBox 9"/>
          <p:cNvSpPr txBox="1"/>
          <p:nvPr/>
        </p:nvSpPr>
        <p:spPr>
          <a:xfrm>
            <a:off x="827584" y="4005064"/>
            <a:ext cx="1970861" cy="923330"/>
          </a:xfrm>
          <a:prstGeom prst="rect">
            <a:avLst/>
          </a:prstGeom>
          <a:noFill/>
        </p:spPr>
        <p:txBody>
          <a:bodyPr wrap="none" rtlCol="0">
            <a:spAutoFit/>
          </a:bodyPr>
          <a:lstStyle/>
          <a:p>
            <a:r>
              <a:rPr lang="en-IN" u="sng" dirty="0" smtClean="0">
                <a:latin typeface="Times New Roman" panose="02020603050405020304" pitchFamily="18" charset="0"/>
                <a:cs typeface="Times New Roman" panose="02020603050405020304" pitchFamily="18" charset="0"/>
              </a:rPr>
              <a:t>Example:</a:t>
            </a:r>
            <a:r>
              <a:rPr lang="en-IN" dirty="0" smtClean="0">
                <a:latin typeface="Times New Roman" panose="02020603050405020304" pitchFamily="18" charset="0"/>
                <a:cs typeface="Times New Roman" panose="02020603050405020304" pitchFamily="18" charset="0"/>
              </a:rPr>
              <a:t>    101101</a:t>
            </a:r>
          </a:p>
          <a:p>
            <a:r>
              <a:rPr lang="en-IN" dirty="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+ 010111</a:t>
            </a:r>
          </a:p>
          <a:p>
            <a:r>
              <a:rPr lang="en-IN" dirty="0" smtClean="0">
                <a:solidFill>
                  <a:srgbClr val="FF0000"/>
                </a:solidFill>
                <a:latin typeface="Times New Roman" panose="02020603050405020304" pitchFamily="18" charset="0"/>
                <a:cs typeface="Times New Roman" panose="02020603050405020304" pitchFamily="18" charset="0"/>
              </a:rPr>
              <a:t>                 1</a:t>
            </a:r>
            <a:r>
              <a:rPr lang="en-IN" dirty="0" smtClean="0">
                <a:latin typeface="Times New Roman" panose="02020603050405020304" pitchFamily="18" charset="0"/>
                <a:cs typeface="Times New Roman" panose="02020603050405020304" pitchFamily="18" charset="0"/>
              </a:rPr>
              <a:t>000100</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719959" y="4466729"/>
            <a:ext cx="918841"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IN" dirty="0" smtClean="0">
                <a:latin typeface="Times New Roman" panose="02020603050405020304" pitchFamily="18" charset="0"/>
                <a:cs typeface="Times New Roman" panose="02020603050405020304" pitchFamily="18" charset="0"/>
              </a:rPr>
              <a:t>C=A+B</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545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484784"/>
            <a:ext cx="8640960" cy="4641696"/>
          </a:xfrm>
        </p:spPr>
        <p:txBody>
          <a:bodyPr>
            <a:normAutofit/>
          </a:bodyPr>
          <a:lstStyle/>
          <a:p>
            <a:r>
              <a:rPr lang="en-US" sz="2400" dirty="0" smtClean="0">
                <a:solidFill>
                  <a:srgbClr val="002060"/>
                </a:solidFill>
                <a:latin typeface="Times New Roman" pitchFamily="18" charset="0"/>
                <a:cs typeface="Times New Roman" pitchFamily="18" charset="0"/>
              </a:rPr>
              <a:t>What is a digital computer?</a:t>
            </a:r>
          </a:p>
          <a:p>
            <a:pPr lvl="1"/>
            <a:endParaRPr lang="en-US" sz="1000" dirty="0" smtClean="0">
              <a:solidFill>
                <a:srgbClr val="002060"/>
              </a:solidFill>
              <a:latin typeface="Times New Roman" pitchFamily="18" charset="0"/>
              <a:cs typeface="Times New Roman" pitchFamily="18" charset="0"/>
            </a:endParaRPr>
          </a:p>
          <a:p>
            <a:r>
              <a:rPr lang="en-US" sz="2400" dirty="0" smtClean="0">
                <a:solidFill>
                  <a:srgbClr val="002060"/>
                </a:solidFill>
                <a:latin typeface="Times New Roman" pitchFamily="18" charset="0"/>
                <a:cs typeface="Times New Roman" pitchFamily="18" charset="0"/>
              </a:rPr>
              <a:t>The basic components of a digital computer?</a:t>
            </a:r>
          </a:p>
          <a:p>
            <a:pPr lvl="1"/>
            <a:endParaRPr lang="en-US" sz="1000" dirty="0" smtClean="0">
              <a:solidFill>
                <a:srgbClr val="002060"/>
              </a:solidFill>
              <a:latin typeface="Times New Roman" pitchFamily="18" charset="0"/>
              <a:cs typeface="Times New Roman" pitchFamily="18" charset="0"/>
            </a:endParaRPr>
          </a:p>
          <a:p>
            <a:r>
              <a:rPr lang="en-US" sz="2400" dirty="0" smtClean="0">
                <a:solidFill>
                  <a:srgbClr val="002060"/>
                </a:solidFill>
                <a:latin typeface="Times New Roman" pitchFamily="18" charset="0"/>
                <a:cs typeface="Times New Roman" pitchFamily="18" charset="0"/>
              </a:rPr>
              <a:t>How does a program run in a computer?</a:t>
            </a:r>
          </a:p>
          <a:p>
            <a:pPr lvl="1"/>
            <a:endParaRPr lang="en-US" sz="1000" dirty="0" smtClean="0">
              <a:solidFill>
                <a:srgbClr val="002060"/>
              </a:solidFill>
              <a:latin typeface="Times New Roman" pitchFamily="18" charset="0"/>
              <a:cs typeface="Times New Roman" pitchFamily="18" charset="0"/>
            </a:endParaRPr>
          </a:p>
          <a:p>
            <a:r>
              <a:rPr lang="en-US" sz="2400" dirty="0" smtClean="0">
                <a:solidFill>
                  <a:srgbClr val="002060"/>
                </a:solidFill>
                <a:latin typeface="Times New Roman" pitchFamily="18" charset="0"/>
                <a:cs typeface="Times New Roman" pitchFamily="18" charset="0"/>
              </a:rPr>
              <a:t>Why one needs program?</a:t>
            </a:r>
          </a:p>
          <a:p>
            <a:pPr lvl="1"/>
            <a:endParaRPr lang="en-US" sz="1000" dirty="0" smtClean="0">
              <a:solidFill>
                <a:srgbClr val="002060"/>
              </a:solidFill>
              <a:latin typeface="Times New Roman" pitchFamily="18" charset="0"/>
              <a:cs typeface="Times New Roman" pitchFamily="18" charset="0"/>
            </a:endParaRPr>
          </a:p>
          <a:p>
            <a:r>
              <a:rPr lang="en-US" sz="2400" dirty="0" smtClean="0">
                <a:solidFill>
                  <a:srgbClr val="002060"/>
                </a:solidFill>
                <a:latin typeface="Times New Roman" pitchFamily="18" charset="0"/>
                <a:cs typeface="Times New Roman" pitchFamily="18" charset="0"/>
              </a:rPr>
              <a:t>How one can write programs?</a:t>
            </a:r>
          </a:p>
          <a:p>
            <a:pPr lvl="1"/>
            <a:endParaRPr lang="en-US" sz="1000" dirty="0" smtClean="0">
              <a:solidFill>
                <a:srgbClr val="002060"/>
              </a:solidFill>
              <a:latin typeface="Times New Roman" pitchFamily="18" charset="0"/>
              <a:cs typeface="Times New Roman" pitchFamily="18" charset="0"/>
            </a:endParaRPr>
          </a:p>
          <a:p>
            <a:r>
              <a:rPr lang="en-US" sz="2400" dirty="0" smtClean="0">
                <a:solidFill>
                  <a:srgbClr val="002060"/>
                </a:solidFill>
                <a:latin typeface="Times New Roman" pitchFamily="18" charset="0"/>
                <a:cs typeface="Times New Roman" pitchFamily="18" charset="0"/>
              </a:rPr>
              <a:t>Your first C </a:t>
            </a:r>
            <a:r>
              <a:rPr lang="en-US" sz="2400" dirty="0" smtClean="0">
                <a:solidFill>
                  <a:srgbClr val="002060"/>
                </a:solidFill>
                <a:latin typeface="Times New Roman" pitchFamily="18" charset="0"/>
                <a:cs typeface="Times New Roman" pitchFamily="18" charset="0"/>
              </a:rPr>
              <a:t>programs </a:t>
            </a:r>
            <a:endParaRPr lang="en-IN" sz="2400" dirty="0">
              <a:solidFill>
                <a:srgbClr val="002060"/>
              </a:solidFill>
              <a:latin typeface="Times New Roman" pitchFamily="18" charset="0"/>
              <a:cs typeface="Times New Roman" pitchFamily="18" charset="0"/>
            </a:endParaRP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Today’s discussion…</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z="1000" i="1" dirty="0" smtClean="0"/>
              <a:t>CS 10001 : Programming and Data Structures</a:t>
            </a:r>
            <a:endParaRPr lang="en-IN" sz="1000" i="1" dirty="0"/>
          </a:p>
        </p:txBody>
      </p:sp>
      <p:sp>
        <p:nvSpPr>
          <p:cNvPr id="4" name="Slide Number Placeholder 3"/>
          <p:cNvSpPr>
            <a:spLocks noGrp="1"/>
          </p:cNvSpPr>
          <p:nvPr>
            <p:ph type="sldNum" sz="quarter" idx="12"/>
          </p:nvPr>
        </p:nvSpPr>
        <p:spPr/>
        <p:txBody>
          <a:bodyPr/>
          <a:lstStyle/>
          <a:p>
            <a:fld id="{2412D51A-C1C7-4F6F-ADB4-90C3724E8DB4}" type="slidenum">
              <a:rPr lang="en-IN" smtClean="0"/>
              <a:t>3</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Tree>
    <p:extLst>
      <p:ext uri="{BB962C8B-B14F-4D97-AF65-F5344CB8AC3E}">
        <p14:creationId xmlns:p14="http://schemas.microsoft.com/office/powerpoint/2010/main" val="992332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79512" y="1196752"/>
                <a:ext cx="8712968" cy="5040560"/>
              </a:xfrm>
            </p:spPr>
            <p:txBody>
              <a:bodyPr>
                <a:normAutofit/>
              </a:bodyPr>
              <a:lstStyle/>
              <a:p>
                <a:pPr marL="45720" indent="0">
                  <a:buNone/>
                </a:pPr>
                <a:endParaRPr lang="en-IN" sz="1700" dirty="0" smtClean="0">
                  <a:solidFill>
                    <a:srgbClr val="002060"/>
                  </a:solidFill>
                  <a:latin typeface="Times New Roman" pitchFamily="18" charset="0"/>
                  <a:cs typeface="Times New Roman" pitchFamily="18" charset="0"/>
                </a:endParaRPr>
              </a:p>
              <a:p>
                <a:pPr marL="45720" indent="0">
                  <a:buNone/>
                </a:pPr>
                <a:endParaRPr lang="en-IN" sz="1700" dirty="0">
                  <a:solidFill>
                    <a:srgbClr val="002060"/>
                  </a:solidFill>
                  <a:latin typeface="Times New Roman" pitchFamily="18" charset="0"/>
                  <a:cs typeface="Times New Roman" pitchFamily="18" charset="0"/>
                </a:endParaRPr>
              </a:p>
              <a:p>
                <a:pPr marL="45720" indent="0">
                  <a:buNone/>
                </a:pPr>
                <a:endParaRPr lang="en-IN" sz="1700" dirty="0">
                  <a:solidFill>
                    <a:srgbClr val="002060"/>
                  </a:solidFill>
                  <a:latin typeface="Times New Roman" pitchFamily="18" charset="0"/>
                  <a:cs typeface="Times New Roman" pitchFamily="18" charset="0"/>
                </a:endParaRPr>
              </a:p>
              <a:p>
                <a:pPr marL="45720" indent="0">
                  <a:buNone/>
                </a:pPr>
                <a:r>
                  <a:rPr lang="en-IN" sz="1700" dirty="0" smtClean="0">
                    <a:solidFill>
                      <a:srgbClr val="002060"/>
                    </a:solidFill>
                    <a:cs typeface="Times New Roman" pitchFamily="18" charset="0"/>
                  </a:rPr>
                  <a:t>                      </a:t>
                </a:r>
                <a14:m>
                  <m:oMath xmlns:m="http://schemas.openxmlformats.org/officeDocument/2006/math">
                    <m:r>
                      <a:rPr lang="en-IN" sz="1700" i="1">
                        <a:solidFill>
                          <a:srgbClr val="002060"/>
                        </a:solidFill>
                        <a:latin typeface="Cambria Math" panose="02040503050406030204" pitchFamily="18" charset="0"/>
                        <a:cs typeface="Times New Roman" pitchFamily="18" charset="0"/>
                      </a:rPr>
                      <m:t>01001   </m:t>
                    </m:r>
                    <m:sSub>
                      <m:sSubPr>
                        <m:ctrlPr>
                          <a:rPr lang="en-IN" sz="1700" i="1">
                            <a:solidFill>
                              <a:srgbClr val="002060"/>
                            </a:solidFill>
                            <a:latin typeface="Cambria Math" panose="02040503050406030204" pitchFamily="18" charset="0"/>
                            <a:cs typeface="Times New Roman" pitchFamily="18" charset="0"/>
                          </a:rPr>
                        </m:ctrlPr>
                      </m:sSubPr>
                      <m:e>
                        <m:r>
                          <a:rPr lang="en-IN" sz="1700" i="1">
                            <a:solidFill>
                              <a:srgbClr val="002060"/>
                            </a:solidFill>
                            <a:latin typeface="Cambria Math" panose="02040503050406030204" pitchFamily="18" charset="0"/>
                            <a:cs typeface="Times New Roman" pitchFamily="18" charset="0"/>
                          </a:rPr>
                          <m:t>(9)</m:t>
                        </m:r>
                      </m:e>
                      <m:sub>
                        <m:r>
                          <a:rPr lang="en-IN" sz="1700" i="1">
                            <a:solidFill>
                              <a:srgbClr val="002060"/>
                            </a:solidFill>
                            <a:latin typeface="Cambria Math" panose="02040503050406030204" pitchFamily="18" charset="0"/>
                            <a:cs typeface="Times New Roman" pitchFamily="18" charset="0"/>
                          </a:rPr>
                          <m:t>10</m:t>
                        </m:r>
                      </m:sub>
                    </m:sSub>
                  </m:oMath>
                </a14:m>
                <a:endParaRPr lang="en-IN" sz="1700" dirty="0" smtClean="0">
                  <a:solidFill>
                    <a:srgbClr val="002060"/>
                  </a:solidFill>
                  <a:cs typeface="Times New Roman" pitchFamily="18" charset="0"/>
                </a:endParaRPr>
              </a:p>
              <a:p>
                <a:pPr marL="45720" indent="0">
                  <a:buNone/>
                </a:pPr>
                <a:r>
                  <a:rPr lang="en-IN" sz="1700" u="sng" dirty="0" smtClean="0">
                    <a:solidFill>
                      <a:srgbClr val="002060"/>
                    </a:solidFill>
                    <a:latin typeface="Times New Roman" pitchFamily="18" charset="0"/>
                    <a:cs typeface="Times New Roman" pitchFamily="18" charset="0"/>
                  </a:rPr>
                  <a:t>A better way </a:t>
                </a:r>
              </a:p>
              <a:p>
                <a:pPr marL="45720" indent="0">
                  <a:buNone/>
                </a:pPr>
                <a:r>
                  <a:rPr lang="en-IN" sz="1700" dirty="0">
                    <a:solidFill>
                      <a:srgbClr val="002060"/>
                    </a:solidFill>
                    <a:latin typeface="Times New Roman" pitchFamily="18" charset="0"/>
                    <a:cs typeface="Times New Roman" pitchFamily="18" charset="0"/>
                  </a:rPr>
                  <a:t> </a:t>
                </a:r>
                <a:r>
                  <a:rPr lang="en-IN" sz="1700" dirty="0" smtClean="0">
                    <a:solidFill>
                      <a:srgbClr val="002060"/>
                    </a:solidFill>
                    <a:latin typeface="Times New Roman" pitchFamily="18" charset="0"/>
                    <a:cs typeface="Times New Roman" pitchFamily="18" charset="0"/>
                  </a:rPr>
                  <a:t>                       The subtraction of </a:t>
                </a:r>
                <a14:m>
                  <m:oMath xmlns:m="http://schemas.openxmlformats.org/officeDocument/2006/math">
                    <m:r>
                      <a:rPr lang="en-IN" sz="1700" i="1" dirty="0" smtClean="0">
                        <a:solidFill>
                          <a:srgbClr val="002060"/>
                        </a:solidFill>
                        <a:latin typeface="Cambria Math" panose="02040503050406030204" pitchFamily="18" charset="0"/>
                        <a:cs typeface="Times New Roman" pitchFamily="18" charset="0"/>
                      </a:rPr>
                      <m:t>𝑀</m:t>
                    </m:r>
                    <m:r>
                      <a:rPr lang="en-IN" sz="1700" i="1" dirty="0" smtClean="0">
                        <a:solidFill>
                          <a:srgbClr val="002060"/>
                        </a:solidFill>
                        <a:latin typeface="Cambria Math" panose="02040503050406030204" pitchFamily="18" charset="0"/>
                        <a:cs typeface="Times New Roman" pitchFamily="18" charset="0"/>
                      </a:rPr>
                      <m:t>−</m:t>
                    </m:r>
                    <m:r>
                      <a:rPr lang="en-IN" sz="1700" i="1" dirty="0" smtClean="0">
                        <a:solidFill>
                          <a:srgbClr val="002060"/>
                        </a:solidFill>
                        <a:latin typeface="Cambria Math" panose="02040503050406030204" pitchFamily="18" charset="0"/>
                        <a:cs typeface="Times New Roman" pitchFamily="18" charset="0"/>
                      </a:rPr>
                      <m:t>𝑁</m:t>
                    </m:r>
                  </m:oMath>
                </a14:m>
                <a:r>
                  <a:rPr lang="en-IN" sz="1700" dirty="0" smtClean="0">
                    <a:solidFill>
                      <a:srgbClr val="002060"/>
                    </a:solidFill>
                    <a:latin typeface="Times New Roman" pitchFamily="18" charset="0"/>
                    <a:cs typeface="Times New Roman" pitchFamily="18" charset="0"/>
                  </a:rPr>
                  <a:t> </a:t>
                </a:r>
              </a:p>
              <a:p>
                <a:pPr marL="45720" indent="0">
                  <a:buNone/>
                </a:pPr>
                <a:r>
                  <a:rPr lang="en-IN" sz="1700" b="1" dirty="0" smtClean="0">
                    <a:solidFill>
                      <a:srgbClr val="002060"/>
                    </a:solidFill>
                    <a:latin typeface="Times New Roman" pitchFamily="18" charset="0"/>
                    <a:cs typeface="Times New Roman" pitchFamily="18" charset="0"/>
                  </a:rPr>
                  <a:t>Steps</a:t>
                </a:r>
                <a:endParaRPr lang="en-IN" sz="1700" dirty="0" smtClean="0">
                  <a:solidFill>
                    <a:srgbClr val="002060"/>
                  </a:solidFill>
                  <a:latin typeface="Times New Roman" pitchFamily="18" charset="0"/>
                  <a:cs typeface="Times New Roman" pitchFamily="18" charset="0"/>
                </a:endParaRPr>
              </a:p>
              <a:p>
                <a:pPr>
                  <a:buFont typeface="Arial" panose="020B0604020202020204" pitchFamily="34" charset="0"/>
                  <a:buChar char="•"/>
                </a:pPr>
                <a:r>
                  <a:rPr lang="en-IN" sz="1700" dirty="0" smtClean="0">
                    <a:solidFill>
                      <a:srgbClr val="002060"/>
                    </a:solidFill>
                    <a:latin typeface="Times New Roman" pitchFamily="18" charset="0"/>
                    <a:cs typeface="Times New Roman" pitchFamily="18" charset="0"/>
                  </a:rPr>
                  <a:t>Add the minuend M to the </a:t>
                </a:r>
                <a14:m>
                  <m:oMath xmlns:m="http://schemas.openxmlformats.org/officeDocument/2006/math">
                    <m:sSup>
                      <m:sSupPr>
                        <m:ctrlPr>
                          <a:rPr lang="en-IN" sz="1700" i="1" smtClean="0">
                            <a:solidFill>
                              <a:srgbClr val="002060"/>
                            </a:solidFill>
                            <a:latin typeface="Cambria Math" panose="02040503050406030204" pitchFamily="18" charset="0"/>
                            <a:cs typeface="Times New Roman" pitchFamily="18" charset="0"/>
                          </a:rPr>
                        </m:ctrlPr>
                      </m:sSupPr>
                      <m:e>
                        <m:r>
                          <a:rPr lang="en-IN" sz="1700" b="0" i="1" smtClean="0">
                            <a:solidFill>
                              <a:srgbClr val="002060"/>
                            </a:solidFill>
                            <a:latin typeface="Cambria Math" panose="02040503050406030204" pitchFamily="18" charset="0"/>
                            <a:cs typeface="Times New Roman" pitchFamily="18" charset="0"/>
                          </a:rPr>
                          <m:t>𝑟</m:t>
                        </m:r>
                      </m:e>
                      <m:sup>
                        <m:r>
                          <a:rPr lang="en-IN" sz="1700" b="0" i="1" smtClean="0">
                            <a:solidFill>
                              <a:srgbClr val="002060"/>
                            </a:solidFill>
                            <a:latin typeface="Cambria Math" panose="02040503050406030204" pitchFamily="18" charset="0"/>
                            <a:cs typeface="Times New Roman" pitchFamily="18" charset="0"/>
                          </a:rPr>
                          <m:t>′</m:t>
                        </m:r>
                      </m:sup>
                    </m:sSup>
                    <m:r>
                      <a:rPr lang="en-IN" sz="1700" b="0" i="1" smtClean="0">
                        <a:solidFill>
                          <a:srgbClr val="002060"/>
                        </a:solidFill>
                        <a:latin typeface="Cambria Math" panose="02040503050406030204" pitchFamily="18" charset="0"/>
                        <a:cs typeface="Times New Roman" pitchFamily="18" charset="0"/>
                      </a:rPr>
                      <m:t>𝑠</m:t>
                    </m:r>
                  </m:oMath>
                </a14:m>
                <a:r>
                  <a:rPr lang="en-IN" sz="1700" dirty="0" smtClean="0">
                    <a:solidFill>
                      <a:srgbClr val="002060"/>
                    </a:solidFill>
                    <a:latin typeface="Times New Roman" pitchFamily="18" charset="0"/>
                    <a:cs typeface="Times New Roman" pitchFamily="18" charset="0"/>
                  </a:rPr>
                  <a:t> complement of the subtracted N. Thus,</a:t>
                </a:r>
              </a:p>
              <a:p>
                <a:pPr marL="365760" lvl="1" indent="0">
                  <a:buNone/>
                </a:pPr>
                <a14:m>
                  <m:oMathPara xmlns:m="http://schemas.openxmlformats.org/officeDocument/2006/math">
                    <m:oMathParaPr>
                      <m:jc m:val="left"/>
                    </m:oMathParaPr>
                    <m:oMath xmlns:m="http://schemas.openxmlformats.org/officeDocument/2006/math">
                      <m:r>
                        <a:rPr lang="en-IN" sz="1500" b="0" i="1" smtClean="0">
                          <a:solidFill>
                            <a:srgbClr val="002060"/>
                          </a:solidFill>
                          <a:latin typeface="Cambria Math" panose="02040503050406030204" pitchFamily="18" charset="0"/>
                          <a:cs typeface="Times New Roman" pitchFamily="18" charset="0"/>
                        </a:rPr>
                        <m:t>𝑀</m:t>
                      </m:r>
                      <m:r>
                        <a:rPr lang="en-IN" sz="1500" b="0" i="1" smtClean="0">
                          <a:solidFill>
                            <a:srgbClr val="002060"/>
                          </a:solidFill>
                          <a:latin typeface="Cambria Math" panose="02040503050406030204" pitchFamily="18" charset="0"/>
                          <a:cs typeface="Times New Roman" pitchFamily="18" charset="0"/>
                        </a:rPr>
                        <m:t>+</m:t>
                      </m:r>
                      <m:d>
                        <m:dPr>
                          <m:ctrlPr>
                            <a:rPr lang="en-IN" sz="1500" b="0" i="1" smtClean="0">
                              <a:solidFill>
                                <a:srgbClr val="002060"/>
                              </a:solidFill>
                              <a:latin typeface="Cambria Math" panose="02040503050406030204" pitchFamily="18" charset="0"/>
                              <a:cs typeface="Times New Roman" pitchFamily="18" charset="0"/>
                            </a:rPr>
                          </m:ctrlPr>
                        </m:dPr>
                        <m:e>
                          <m:sSup>
                            <m:sSupPr>
                              <m:ctrlPr>
                                <a:rPr lang="en-IN" sz="1500" b="0" i="1" smtClean="0">
                                  <a:solidFill>
                                    <a:srgbClr val="002060"/>
                                  </a:solidFill>
                                  <a:latin typeface="Cambria Math" panose="02040503050406030204" pitchFamily="18" charset="0"/>
                                  <a:cs typeface="Times New Roman" pitchFamily="18" charset="0"/>
                                </a:rPr>
                              </m:ctrlPr>
                            </m:sSupPr>
                            <m:e>
                              <m:r>
                                <a:rPr lang="en-IN" sz="1500" b="0" i="1" smtClean="0">
                                  <a:solidFill>
                                    <a:srgbClr val="002060"/>
                                  </a:solidFill>
                                  <a:latin typeface="Cambria Math" panose="02040503050406030204" pitchFamily="18" charset="0"/>
                                  <a:cs typeface="Times New Roman" pitchFamily="18" charset="0"/>
                                </a:rPr>
                                <m:t>𝑟</m:t>
                              </m:r>
                            </m:e>
                            <m:sup>
                              <m:r>
                                <a:rPr lang="en-IN" sz="1500" b="0" i="1" smtClean="0">
                                  <a:solidFill>
                                    <a:srgbClr val="002060"/>
                                  </a:solidFill>
                                  <a:latin typeface="Cambria Math" panose="02040503050406030204" pitchFamily="18" charset="0"/>
                                  <a:cs typeface="Times New Roman" pitchFamily="18" charset="0"/>
                                </a:rPr>
                                <m:t>𝑛</m:t>
                              </m:r>
                            </m:sup>
                          </m:sSup>
                          <m:r>
                            <a:rPr lang="en-IN" sz="1500" b="0" i="1" smtClean="0">
                              <a:solidFill>
                                <a:srgbClr val="002060"/>
                              </a:solidFill>
                              <a:latin typeface="Cambria Math" panose="02040503050406030204" pitchFamily="18" charset="0"/>
                              <a:cs typeface="Times New Roman" pitchFamily="18" charset="0"/>
                            </a:rPr>
                            <m:t>−</m:t>
                          </m:r>
                          <m:r>
                            <a:rPr lang="en-IN" sz="1500" b="0" i="1" smtClean="0">
                              <a:solidFill>
                                <a:srgbClr val="002060"/>
                              </a:solidFill>
                              <a:latin typeface="Cambria Math" panose="02040503050406030204" pitchFamily="18" charset="0"/>
                              <a:cs typeface="Times New Roman" pitchFamily="18" charset="0"/>
                            </a:rPr>
                            <m:t>𝑁</m:t>
                          </m:r>
                        </m:e>
                      </m:d>
                      <m:r>
                        <a:rPr lang="en-IN" sz="1500" b="0" i="1" smtClean="0">
                          <a:solidFill>
                            <a:srgbClr val="002060"/>
                          </a:solidFill>
                          <a:latin typeface="Cambria Math" panose="02040503050406030204" pitchFamily="18" charset="0"/>
                          <a:cs typeface="Times New Roman" pitchFamily="18" charset="0"/>
                        </a:rPr>
                        <m:t>=</m:t>
                      </m:r>
                      <m:r>
                        <a:rPr lang="en-IN" sz="1500" b="0" i="1" smtClean="0">
                          <a:solidFill>
                            <a:srgbClr val="002060"/>
                          </a:solidFill>
                          <a:latin typeface="Cambria Math" panose="02040503050406030204" pitchFamily="18" charset="0"/>
                          <a:cs typeface="Times New Roman" pitchFamily="18" charset="0"/>
                        </a:rPr>
                        <m:t>𝑀</m:t>
                      </m:r>
                      <m:r>
                        <a:rPr lang="en-IN" sz="1500" b="0" i="1" smtClean="0">
                          <a:solidFill>
                            <a:srgbClr val="002060"/>
                          </a:solidFill>
                          <a:latin typeface="Cambria Math" panose="02040503050406030204" pitchFamily="18" charset="0"/>
                          <a:cs typeface="Times New Roman" pitchFamily="18" charset="0"/>
                        </a:rPr>
                        <m:t>−</m:t>
                      </m:r>
                      <m:r>
                        <a:rPr lang="en-IN" sz="1500" b="0" i="1" smtClean="0">
                          <a:solidFill>
                            <a:srgbClr val="002060"/>
                          </a:solidFill>
                          <a:latin typeface="Cambria Math" panose="02040503050406030204" pitchFamily="18" charset="0"/>
                          <a:cs typeface="Times New Roman" pitchFamily="18" charset="0"/>
                        </a:rPr>
                        <m:t>𝑁</m:t>
                      </m:r>
                      <m:r>
                        <a:rPr lang="en-IN" sz="1500" b="0" i="1" smtClean="0">
                          <a:solidFill>
                            <a:srgbClr val="002060"/>
                          </a:solidFill>
                          <a:latin typeface="Cambria Math" panose="02040503050406030204" pitchFamily="18" charset="0"/>
                          <a:cs typeface="Times New Roman" pitchFamily="18" charset="0"/>
                        </a:rPr>
                        <m:t>+</m:t>
                      </m:r>
                      <m:sSup>
                        <m:sSupPr>
                          <m:ctrlPr>
                            <a:rPr lang="en-IN" sz="1500" b="0" i="1" smtClean="0">
                              <a:solidFill>
                                <a:srgbClr val="002060"/>
                              </a:solidFill>
                              <a:latin typeface="Cambria Math" panose="02040503050406030204" pitchFamily="18" charset="0"/>
                              <a:cs typeface="Times New Roman" pitchFamily="18" charset="0"/>
                            </a:rPr>
                          </m:ctrlPr>
                        </m:sSupPr>
                        <m:e>
                          <m:r>
                            <a:rPr lang="en-IN" sz="1500" b="0" i="1" smtClean="0">
                              <a:solidFill>
                                <a:srgbClr val="002060"/>
                              </a:solidFill>
                              <a:latin typeface="Cambria Math" panose="02040503050406030204" pitchFamily="18" charset="0"/>
                              <a:cs typeface="Times New Roman" pitchFamily="18" charset="0"/>
                            </a:rPr>
                            <m:t>𝑟</m:t>
                          </m:r>
                        </m:e>
                        <m:sup>
                          <m:r>
                            <a:rPr lang="en-IN" sz="1500" b="0" i="1" smtClean="0">
                              <a:solidFill>
                                <a:srgbClr val="002060"/>
                              </a:solidFill>
                              <a:latin typeface="Cambria Math" panose="02040503050406030204" pitchFamily="18" charset="0"/>
                              <a:cs typeface="Times New Roman" pitchFamily="18" charset="0"/>
                            </a:rPr>
                            <m:t>𝑛</m:t>
                          </m:r>
                        </m:sup>
                      </m:sSup>
                    </m:oMath>
                  </m:oMathPara>
                </a14:m>
                <a:endParaRPr lang="en-IN" sz="1500" dirty="0" smtClean="0">
                  <a:solidFill>
                    <a:srgbClr val="002060"/>
                  </a:solidFill>
                  <a:latin typeface="Times New Roman" pitchFamily="18" charset="0"/>
                  <a:cs typeface="Times New Roman" pitchFamily="18" charset="0"/>
                </a:endParaRPr>
              </a:p>
              <a:p>
                <a:pPr marL="365760" lvl="1" indent="0">
                  <a:buNone/>
                </a:pPr>
                <a:endParaRPr lang="en-IN" sz="1500" dirty="0" smtClean="0">
                  <a:solidFill>
                    <a:srgbClr val="002060"/>
                  </a:solidFill>
                  <a:latin typeface="Times New Roman" pitchFamily="18" charset="0"/>
                  <a:cs typeface="Times New Roman" pitchFamily="18" charset="0"/>
                </a:endParaRPr>
              </a:p>
              <a:p>
                <a:pPr marL="365760" lvl="1" indent="0">
                  <a:buNone/>
                </a:pPr>
                <a:r>
                  <a:rPr lang="en-IN" sz="1500" dirty="0" smtClean="0">
                    <a:solidFill>
                      <a:srgbClr val="FF0000"/>
                    </a:solidFill>
                    <a:latin typeface="Times New Roman" pitchFamily="18" charset="0"/>
                    <a:cs typeface="Times New Roman" pitchFamily="18" charset="0"/>
                  </a:rPr>
                  <a:t>Note: If </a:t>
                </a:r>
                <a14:m>
                  <m:oMath xmlns:m="http://schemas.openxmlformats.org/officeDocument/2006/math">
                    <m:r>
                      <a:rPr lang="en-IN" sz="1500" b="0" i="1" smtClean="0">
                        <a:solidFill>
                          <a:srgbClr val="FF0000"/>
                        </a:solidFill>
                        <a:latin typeface="Cambria Math" panose="02040503050406030204" pitchFamily="18" charset="0"/>
                        <a:cs typeface="Times New Roman" pitchFamily="18" charset="0"/>
                      </a:rPr>
                      <m:t>𝑀</m:t>
                    </m:r>
                    <m:r>
                      <a:rPr lang="en-IN" sz="1500" b="0" i="1" smtClean="0">
                        <a:solidFill>
                          <a:srgbClr val="FF0000"/>
                        </a:solidFill>
                        <a:latin typeface="Cambria Math" panose="02040503050406030204" pitchFamily="18" charset="0"/>
                        <a:ea typeface="Cambria Math" panose="02040503050406030204" pitchFamily="18" charset="0"/>
                        <a:cs typeface="Times New Roman" pitchFamily="18" charset="0"/>
                      </a:rPr>
                      <m:t>≥</m:t>
                    </m:r>
                    <m:r>
                      <a:rPr lang="en-IN" sz="1500" b="0" i="1" smtClean="0">
                        <a:solidFill>
                          <a:srgbClr val="FF0000"/>
                        </a:solidFill>
                        <a:latin typeface="Cambria Math" panose="02040503050406030204" pitchFamily="18" charset="0"/>
                        <a:ea typeface="Cambria Math" panose="02040503050406030204" pitchFamily="18" charset="0"/>
                        <a:cs typeface="Times New Roman" pitchFamily="18" charset="0"/>
                      </a:rPr>
                      <m:t>𝑁</m:t>
                    </m:r>
                    <m:r>
                      <a:rPr lang="en-IN" sz="1500" b="0" i="0" smtClean="0">
                        <a:solidFill>
                          <a:srgbClr val="FF0000"/>
                        </a:solidFill>
                        <a:latin typeface="Cambria Math" panose="02040503050406030204" pitchFamily="18" charset="0"/>
                        <a:ea typeface="Cambria Math" panose="02040503050406030204" pitchFamily="18" charset="0"/>
                        <a:cs typeface="Times New Roman" pitchFamily="18" charset="0"/>
                      </a:rPr>
                      <m:t>,</m:t>
                    </m:r>
                  </m:oMath>
                </a14:m>
                <a:r>
                  <a:rPr lang="en-IN" sz="1500" dirty="0" smtClean="0">
                    <a:solidFill>
                      <a:srgbClr val="FF0000"/>
                    </a:solidFill>
                    <a:latin typeface="Times New Roman" pitchFamily="18" charset="0"/>
                    <a:cs typeface="Times New Roman" pitchFamily="18" charset="0"/>
                  </a:rPr>
                  <a:t> the sum will produce an end carry should be discarded.</a:t>
                </a:r>
              </a:p>
              <a:p>
                <a:pPr marL="365760" lvl="1" indent="0">
                  <a:buNone/>
                </a:pPr>
                <a:r>
                  <a:rPr lang="en-IN" sz="1500" dirty="0" smtClean="0">
                    <a:solidFill>
                      <a:schemeClr val="tx1"/>
                    </a:solidFill>
                    <a:latin typeface="Times New Roman" pitchFamily="18" charset="0"/>
                    <a:cs typeface="Times New Roman" pitchFamily="18" charset="0"/>
                  </a:rPr>
                  <a:t>If </a:t>
                </a:r>
                <a14:m>
                  <m:oMath xmlns:m="http://schemas.openxmlformats.org/officeDocument/2006/math">
                    <m:r>
                      <a:rPr lang="en-IN" sz="1500" i="1" dirty="0" smtClean="0">
                        <a:solidFill>
                          <a:schemeClr val="tx1"/>
                        </a:solidFill>
                        <a:latin typeface="Cambria Math" panose="02040503050406030204" pitchFamily="18" charset="0"/>
                        <a:cs typeface="Times New Roman" pitchFamily="18" charset="0"/>
                      </a:rPr>
                      <m:t>𝑀</m:t>
                    </m:r>
                    <m:r>
                      <a:rPr lang="en-IN" sz="1500" i="1" dirty="0" smtClean="0">
                        <a:solidFill>
                          <a:schemeClr val="tx1"/>
                        </a:solidFill>
                        <a:latin typeface="Cambria Math" panose="02040503050406030204" pitchFamily="18" charset="0"/>
                        <a:cs typeface="Times New Roman" pitchFamily="18" charset="0"/>
                      </a:rPr>
                      <m:t>&lt;</m:t>
                    </m:r>
                    <m:r>
                      <a:rPr lang="en-IN" sz="1500" i="1" dirty="0" smtClean="0">
                        <a:solidFill>
                          <a:schemeClr val="tx1"/>
                        </a:solidFill>
                        <a:latin typeface="Cambria Math" panose="02040503050406030204" pitchFamily="18" charset="0"/>
                        <a:cs typeface="Times New Roman" pitchFamily="18" charset="0"/>
                      </a:rPr>
                      <m:t>𝑁</m:t>
                    </m:r>
                  </m:oMath>
                </a14:m>
                <a:r>
                  <a:rPr lang="en-IN" sz="1500" dirty="0" smtClean="0">
                    <a:solidFill>
                      <a:schemeClr val="tx1"/>
                    </a:solidFill>
                    <a:latin typeface="Times New Roman" pitchFamily="18" charset="0"/>
                    <a:cs typeface="Times New Roman" pitchFamily="18" charset="0"/>
                  </a:rPr>
                  <a:t>, the sum does not produce any end carry. The result is </a:t>
                </a:r>
                <a14:m>
                  <m:oMath xmlns:m="http://schemas.openxmlformats.org/officeDocument/2006/math">
                    <m:sSup>
                      <m:sSupPr>
                        <m:ctrlPr>
                          <a:rPr lang="en-IN" sz="1500" i="1" smtClean="0">
                            <a:solidFill>
                              <a:schemeClr val="tx1"/>
                            </a:solidFill>
                            <a:latin typeface="Cambria Math" panose="02040503050406030204" pitchFamily="18" charset="0"/>
                            <a:cs typeface="Times New Roman" pitchFamily="18" charset="0"/>
                          </a:rPr>
                        </m:ctrlPr>
                      </m:sSupPr>
                      <m:e>
                        <m:r>
                          <a:rPr lang="en-IN" sz="1500" b="0" i="1" smtClean="0">
                            <a:solidFill>
                              <a:schemeClr val="tx1"/>
                            </a:solidFill>
                            <a:latin typeface="Cambria Math" panose="02040503050406030204" pitchFamily="18" charset="0"/>
                            <a:cs typeface="Times New Roman" pitchFamily="18" charset="0"/>
                          </a:rPr>
                          <m:t>𝑟</m:t>
                        </m:r>
                      </m:e>
                      <m:sup>
                        <m:r>
                          <a:rPr lang="en-IN" sz="1500" b="0" i="1" smtClean="0">
                            <a:solidFill>
                              <a:schemeClr val="tx1"/>
                            </a:solidFill>
                            <a:latin typeface="Cambria Math" panose="02040503050406030204" pitchFamily="18" charset="0"/>
                            <a:cs typeface="Times New Roman" pitchFamily="18" charset="0"/>
                          </a:rPr>
                          <m:t>𝑛</m:t>
                        </m:r>
                      </m:sup>
                    </m:sSup>
                    <m:r>
                      <a:rPr lang="en-IN" sz="1500" b="0" i="1" smtClean="0">
                        <a:solidFill>
                          <a:schemeClr val="tx1"/>
                        </a:solidFill>
                        <a:latin typeface="Cambria Math" panose="02040503050406030204" pitchFamily="18" charset="0"/>
                        <a:cs typeface="Times New Roman" pitchFamily="18" charset="0"/>
                      </a:rPr>
                      <m:t>−</m:t>
                    </m:r>
                    <m:d>
                      <m:dPr>
                        <m:ctrlPr>
                          <a:rPr lang="en-IN" sz="1500" b="0" i="1" smtClean="0">
                            <a:solidFill>
                              <a:schemeClr val="tx1"/>
                            </a:solidFill>
                            <a:latin typeface="Cambria Math" panose="02040503050406030204" pitchFamily="18" charset="0"/>
                            <a:cs typeface="Times New Roman" pitchFamily="18" charset="0"/>
                          </a:rPr>
                        </m:ctrlPr>
                      </m:dPr>
                      <m:e>
                        <m:r>
                          <a:rPr lang="en-IN" sz="1500" b="0" i="1" smtClean="0">
                            <a:solidFill>
                              <a:schemeClr val="tx1"/>
                            </a:solidFill>
                            <a:latin typeface="Cambria Math" panose="02040503050406030204" pitchFamily="18" charset="0"/>
                            <a:cs typeface="Times New Roman" pitchFamily="18" charset="0"/>
                          </a:rPr>
                          <m:t>𝑁</m:t>
                        </m:r>
                        <m:r>
                          <a:rPr lang="en-IN" sz="1500" b="0" i="1" smtClean="0">
                            <a:solidFill>
                              <a:schemeClr val="tx1"/>
                            </a:solidFill>
                            <a:latin typeface="Cambria Math" panose="02040503050406030204" pitchFamily="18" charset="0"/>
                            <a:cs typeface="Times New Roman" pitchFamily="18" charset="0"/>
                          </a:rPr>
                          <m:t>−</m:t>
                        </m:r>
                        <m:r>
                          <a:rPr lang="en-IN" sz="1500" b="0" i="1" smtClean="0">
                            <a:solidFill>
                              <a:schemeClr val="tx1"/>
                            </a:solidFill>
                            <a:latin typeface="Cambria Math" panose="02040503050406030204" pitchFamily="18" charset="0"/>
                            <a:cs typeface="Times New Roman" pitchFamily="18" charset="0"/>
                          </a:rPr>
                          <m:t>𝑀</m:t>
                        </m:r>
                      </m:e>
                    </m:d>
                    <m:r>
                      <a:rPr lang="en-IN" sz="1500" b="0" i="0" smtClean="0">
                        <a:solidFill>
                          <a:schemeClr val="tx1"/>
                        </a:solidFill>
                        <a:latin typeface="Cambria Math" panose="02040503050406030204" pitchFamily="18" charset="0"/>
                        <a:cs typeface="Times New Roman" pitchFamily="18" charset="0"/>
                      </a:rPr>
                      <m:t>, </m:t>
                    </m:r>
                  </m:oMath>
                </a14:m>
                <a:r>
                  <a:rPr lang="en-IN" sz="1500" dirty="0" smtClean="0">
                    <a:solidFill>
                      <a:schemeClr val="tx1"/>
                    </a:solidFill>
                    <a:latin typeface="Times New Roman" pitchFamily="18" charset="0"/>
                    <a:cs typeface="Times New Roman" pitchFamily="18" charset="0"/>
                  </a:rPr>
                  <a:t>which is the </a:t>
                </a:r>
                <a14:m>
                  <m:oMath xmlns:m="http://schemas.openxmlformats.org/officeDocument/2006/math">
                    <m:sSup>
                      <m:sSupPr>
                        <m:ctrlPr>
                          <a:rPr lang="en-IN" sz="1500" i="1" smtClean="0">
                            <a:solidFill>
                              <a:schemeClr val="tx1"/>
                            </a:solidFill>
                            <a:latin typeface="Cambria Math" panose="02040503050406030204" pitchFamily="18" charset="0"/>
                            <a:cs typeface="Times New Roman" pitchFamily="18" charset="0"/>
                          </a:rPr>
                        </m:ctrlPr>
                      </m:sSupPr>
                      <m:e>
                        <m:r>
                          <a:rPr lang="en-IN" sz="1500" b="0" i="1" smtClean="0">
                            <a:solidFill>
                              <a:schemeClr val="tx1"/>
                            </a:solidFill>
                            <a:latin typeface="Cambria Math" panose="02040503050406030204" pitchFamily="18" charset="0"/>
                            <a:cs typeface="Times New Roman" pitchFamily="18" charset="0"/>
                          </a:rPr>
                          <m:t>𝑟</m:t>
                        </m:r>
                      </m:e>
                      <m:sup>
                        <m:r>
                          <a:rPr lang="en-IN" sz="1500" b="0" i="1" smtClean="0">
                            <a:solidFill>
                              <a:schemeClr val="tx1"/>
                            </a:solidFill>
                            <a:latin typeface="Cambria Math" panose="02040503050406030204" pitchFamily="18" charset="0"/>
                            <a:cs typeface="Times New Roman" pitchFamily="18" charset="0"/>
                          </a:rPr>
                          <m:t>′</m:t>
                        </m:r>
                      </m:sup>
                    </m:sSup>
                    <m:r>
                      <a:rPr lang="en-IN" sz="1500" b="0" i="1" smtClean="0">
                        <a:solidFill>
                          <a:schemeClr val="tx1"/>
                        </a:solidFill>
                        <a:latin typeface="Cambria Math" panose="02040503050406030204" pitchFamily="18" charset="0"/>
                        <a:cs typeface="Times New Roman" pitchFamily="18" charset="0"/>
                      </a:rPr>
                      <m:t>𝑠</m:t>
                    </m:r>
                  </m:oMath>
                </a14:m>
                <a:r>
                  <a:rPr lang="en-IN" sz="1500" dirty="0" smtClean="0">
                    <a:solidFill>
                      <a:schemeClr val="tx1"/>
                    </a:solidFill>
                    <a:latin typeface="Times New Roman" pitchFamily="18" charset="0"/>
                    <a:cs typeface="Times New Roman" pitchFamily="18" charset="0"/>
                  </a:rPr>
                  <a:t> complement of </a:t>
                </a:r>
                <a14:m>
                  <m:oMath xmlns:m="http://schemas.openxmlformats.org/officeDocument/2006/math">
                    <m:r>
                      <a:rPr lang="en-IN" sz="1500" i="1" dirty="0" smtClean="0">
                        <a:solidFill>
                          <a:schemeClr val="tx1"/>
                        </a:solidFill>
                        <a:latin typeface="Cambria Math" panose="02040503050406030204" pitchFamily="18" charset="0"/>
                        <a:cs typeface="Times New Roman" pitchFamily="18" charset="0"/>
                      </a:rPr>
                      <m:t>𝑁</m:t>
                    </m:r>
                    <m:r>
                      <a:rPr lang="en-IN" sz="1500" i="1" dirty="0" smtClean="0">
                        <a:solidFill>
                          <a:schemeClr val="tx1"/>
                        </a:solidFill>
                        <a:latin typeface="Cambria Math" panose="02040503050406030204" pitchFamily="18" charset="0"/>
                        <a:cs typeface="Times New Roman" pitchFamily="18" charset="0"/>
                      </a:rPr>
                      <m:t>−</m:t>
                    </m:r>
                    <m:r>
                      <a:rPr lang="en-IN" sz="1500" i="1" dirty="0" smtClean="0">
                        <a:solidFill>
                          <a:schemeClr val="tx1"/>
                        </a:solidFill>
                        <a:latin typeface="Cambria Math" panose="02040503050406030204" pitchFamily="18" charset="0"/>
                        <a:cs typeface="Times New Roman" pitchFamily="18" charset="0"/>
                      </a:rPr>
                      <m:t>𝑀</m:t>
                    </m:r>
                  </m:oMath>
                </a14:m>
                <a:r>
                  <a:rPr lang="en-IN" sz="1500" dirty="0" smtClean="0">
                    <a:solidFill>
                      <a:schemeClr val="tx1"/>
                    </a:solidFill>
                    <a:latin typeface="Times New Roman" pitchFamily="18" charset="0"/>
                    <a:cs typeface="Times New Roman" pitchFamily="18" charset="0"/>
                  </a:rPr>
                  <a:t>. </a:t>
                </a:r>
              </a:p>
              <a:p>
                <a:pPr marL="365760" lvl="1" indent="0">
                  <a:buNone/>
                </a:pPr>
                <a:r>
                  <a:rPr lang="en-IN" sz="1500" dirty="0" smtClean="0">
                    <a:solidFill>
                      <a:schemeClr val="tx1"/>
                    </a:solidFill>
                    <a:latin typeface="Times New Roman" pitchFamily="18" charset="0"/>
                    <a:cs typeface="Times New Roman" pitchFamily="18" charset="0"/>
                  </a:rPr>
                  <a:t>To take the answer in original form, take the </a:t>
                </a:r>
                <a14:m>
                  <m:oMath xmlns:m="http://schemas.openxmlformats.org/officeDocument/2006/math">
                    <m:sSup>
                      <m:sSupPr>
                        <m:ctrlPr>
                          <a:rPr lang="en-IN" sz="1500" i="1">
                            <a:solidFill>
                              <a:schemeClr val="tx1"/>
                            </a:solidFill>
                            <a:latin typeface="Cambria Math" panose="02040503050406030204" pitchFamily="18" charset="0"/>
                            <a:cs typeface="Times New Roman" pitchFamily="18" charset="0"/>
                          </a:rPr>
                        </m:ctrlPr>
                      </m:sSupPr>
                      <m:e>
                        <m:r>
                          <a:rPr lang="en-IN" sz="1500" i="1">
                            <a:solidFill>
                              <a:schemeClr val="tx1"/>
                            </a:solidFill>
                            <a:latin typeface="Cambria Math" panose="02040503050406030204" pitchFamily="18" charset="0"/>
                            <a:cs typeface="Times New Roman" pitchFamily="18" charset="0"/>
                          </a:rPr>
                          <m:t>𝑟</m:t>
                        </m:r>
                      </m:e>
                      <m:sup>
                        <m:r>
                          <a:rPr lang="en-IN" sz="1500" i="1">
                            <a:solidFill>
                              <a:schemeClr val="tx1"/>
                            </a:solidFill>
                            <a:latin typeface="Cambria Math" panose="02040503050406030204" pitchFamily="18" charset="0"/>
                            <a:cs typeface="Times New Roman" pitchFamily="18" charset="0"/>
                          </a:rPr>
                          <m:t>′</m:t>
                        </m:r>
                      </m:sup>
                    </m:sSup>
                    <m:r>
                      <a:rPr lang="en-IN" sz="1500" i="1">
                        <a:solidFill>
                          <a:schemeClr val="tx1"/>
                        </a:solidFill>
                        <a:latin typeface="Cambria Math" panose="02040503050406030204" pitchFamily="18" charset="0"/>
                        <a:cs typeface="Times New Roman" pitchFamily="18" charset="0"/>
                      </a:rPr>
                      <m:t>𝑠</m:t>
                    </m:r>
                  </m:oMath>
                </a14:m>
                <a:r>
                  <a:rPr lang="en-IN" sz="1500" dirty="0">
                    <a:solidFill>
                      <a:schemeClr val="tx1"/>
                    </a:solidFill>
                    <a:latin typeface="Times New Roman" pitchFamily="18" charset="0"/>
                    <a:cs typeface="Times New Roman" pitchFamily="18" charset="0"/>
                  </a:rPr>
                  <a:t> </a:t>
                </a:r>
                <a:r>
                  <a:rPr lang="en-IN" sz="1500" dirty="0" smtClean="0">
                    <a:solidFill>
                      <a:schemeClr val="tx1"/>
                    </a:solidFill>
                    <a:latin typeface="Times New Roman" pitchFamily="18" charset="0"/>
                    <a:cs typeface="Times New Roman" pitchFamily="18" charset="0"/>
                  </a:rPr>
                  <a:t>complement of the sum and place a negative sign in front.</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79512" y="1196752"/>
                <a:ext cx="8712968" cy="5040560"/>
              </a:xfrm>
              <a:blipFill rotWithShape="0">
                <a:blip r:embed="rId2"/>
                <a:stretch>
                  <a:fillRect l="-210"/>
                </a:stretch>
              </a:blipFill>
            </p:spPr>
            <p:txBody>
              <a:bodyPr/>
              <a:lstStyle/>
              <a:p>
                <a:r>
                  <a:rPr lang="en-US">
                    <a:noFill/>
                  </a:rPr>
                  <a:t> </a:t>
                </a:r>
              </a:p>
            </p:txBody>
          </p:sp>
        </mc:Fallback>
      </mc:AlternateContent>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Arithmetic's in binary number system</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30</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mc:AlternateContent xmlns:mc="http://schemas.openxmlformats.org/markup-compatibility/2006" xmlns:a14="http://schemas.microsoft.com/office/drawing/2010/main">
        <mc:Choice Requires="a14">
          <p:sp>
            <p:nvSpPr>
              <p:cNvPr id="7" name="TextBox 6"/>
              <p:cNvSpPr txBox="1"/>
              <p:nvPr/>
            </p:nvSpPr>
            <p:spPr>
              <a:xfrm>
                <a:off x="457199" y="1556792"/>
                <a:ext cx="2127957" cy="646331"/>
              </a:xfrm>
              <a:prstGeom prst="rect">
                <a:avLst/>
              </a:prstGeom>
              <a:noFill/>
            </p:spPr>
            <p:txBody>
              <a:bodyPr wrap="square" rtlCol="0">
                <a:spAutoFit/>
              </a:bodyPr>
              <a:lstStyle/>
              <a:p>
                <a:r>
                  <a:rPr lang="en-US" dirty="0" smtClean="0"/>
                  <a:t>   </a:t>
                </a:r>
                <a14:m>
                  <m:oMath xmlns:m="http://schemas.openxmlformats.org/officeDocument/2006/math">
                    <m:sSub>
                      <m:sSubPr>
                        <m:ctrlPr>
                          <a:rPr lang="en-US" i="1" smtClean="0">
                            <a:latin typeface="Cambria Math" panose="02040503050406030204" pitchFamily="18" charset="0"/>
                          </a:rPr>
                        </m:ctrlPr>
                      </m:sSubPr>
                      <m:e>
                        <m:r>
                          <a:rPr lang="en-IN" b="0" i="1" smtClean="0">
                            <a:latin typeface="Cambria Math" panose="02040503050406030204" pitchFamily="18" charset="0"/>
                          </a:rPr>
                          <m:t>(17)</m:t>
                        </m:r>
                      </m:e>
                      <m:sub>
                        <m:r>
                          <a:rPr lang="en-IN" b="0" i="1" smtClean="0">
                            <a:latin typeface="Cambria Math" panose="02040503050406030204" pitchFamily="18" charset="0"/>
                          </a:rPr>
                          <m:t>10</m:t>
                        </m:r>
                      </m:sub>
                    </m:sSub>
                    <m:r>
                      <a:rPr lang="en-IN" b="0" i="1" smtClean="0">
                        <a:latin typeface="Cambria Math" panose="02040503050406030204" pitchFamily="18" charset="0"/>
                      </a:rPr>
                      <m:t>=   10001</m:t>
                    </m:r>
                  </m:oMath>
                </a14:m>
                <a:endParaRPr lang="en-IN" b="0" dirty="0" smtClean="0"/>
              </a:p>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d>
                            <m:dPr>
                              <m:ctrlPr>
                                <a:rPr lang="en-IN" b="0" i="1" smtClean="0">
                                  <a:latin typeface="Cambria Math" panose="02040503050406030204" pitchFamily="18" charset="0"/>
                                </a:rPr>
                              </m:ctrlPr>
                            </m:dPr>
                            <m:e>
                              <m:r>
                                <a:rPr lang="en-IN" b="0" i="1" smtClean="0">
                                  <a:latin typeface="Cambria Math" panose="02040503050406030204" pitchFamily="18" charset="0"/>
                                </a:rPr>
                                <m:t>8</m:t>
                              </m:r>
                            </m:e>
                          </m:d>
                        </m:e>
                        <m:sub>
                          <m:r>
                            <a:rPr lang="en-IN" b="0" i="1" smtClean="0">
                              <a:latin typeface="Cambria Math" panose="02040503050406030204" pitchFamily="18" charset="0"/>
                            </a:rPr>
                            <m:t>10</m:t>
                          </m:r>
                        </m:sub>
                      </m:sSub>
                      <m:r>
                        <a:rPr lang="en-IN" b="0" i="1" smtClean="0">
                          <a:latin typeface="Cambria Math" panose="02040503050406030204" pitchFamily="18" charset="0"/>
                        </a:rPr>
                        <m:t>=−01000</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57199" y="1556792"/>
                <a:ext cx="2127957" cy="646331"/>
              </a:xfrm>
              <a:prstGeom prst="rect">
                <a:avLst/>
              </a:prstGeom>
              <a:blipFill rotWithShape="0">
                <a:blip r:embed="rId3"/>
                <a:stretch>
                  <a:fillRect/>
                </a:stretch>
              </a:blipFill>
            </p:spPr>
            <p:txBody>
              <a:bodyPr/>
              <a:lstStyle/>
              <a:p>
                <a:r>
                  <a:rPr lang="en-US">
                    <a:noFill/>
                  </a:rPr>
                  <a:t> </a:t>
                </a:r>
              </a:p>
            </p:txBody>
          </p:sp>
        </mc:Fallback>
      </mc:AlternateContent>
      <p:cxnSp>
        <p:nvCxnSpPr>
          <p:cNvPr id="12" name="Straight Connector 11"/>
          <p:cNvCxnSpPr/>
          <p:nvPr/>
        </p:nvCxnSpPr>
        <p:spPr>
          <a:xfrm>
            <a:off x="179512" y="2276872"/>
            <a:ext cx="33123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744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79512" y="1196752"/>
                <a:ext cx="8712968" cy="5040560"/>
              </a:xfrm>
            </p:spPr>
            <p:txBody>
              <a:bodyPr>
                <a:normAutofit lnSpcReduction="10000"/>
              </a:bodyPr>
              <a:lstStyle/>
              <a:p>
                <a:pPr marL="45720" indent="0">
                  <a:buNone/>
                </a:pPr>
                <a:endParaRPr lang="en-IN" sz="1700" dirty="0" smtClean="0">
                  <a:solidFill>
                    <a:srgbClr val="002060"/>
                  </a:solidFill>
                  <a:latin typeface="Times New Roman" pitchFamily="18" charset="0"/>
                  <a:cs typeface="Times New Roman" pitchFamily="18" charset="0"/>
                </a:endParaRPr>
              </a:p>
              <a:p>
                <a:pPr marL="45720" indent="0">
                  <a:buNone/>
                </a:pPr>
                <a:r>
                  <a:rPr lang="en-IN" sz="1500" b="1" u="sng" dirty="0" smtClean="0">
                    <a:solidFill>
                      <a:schemeClr val="tx1"/>
                    </a:solidFill>
                    <a:latin typeface="Times New Roman" pitchFamily="18" charset="0"/>
                    <a:cs typeface="Times New Roman" pitchFamily="18" charset="0"/>
                  </a:rPr>
                  <a:t>Example:</a:t>
                </a:r>
                <a:r>
                  <a:rPr lang="en-IN" sz="1500" dirty="0" smtClean="0">
                    <a:solidFill>
                      <a:schemeClr val="tx1"/>
                    </a:solidFill>
                    <a:latin typeface="Times New Roman" pitchFamily="18" charset="0"/>
                    <a:cs typeface="Times New Roman" pitchFamily="18" charset="0"/>
                  </a:rPr>
                  <a:t> Using </a:t>
                </a:r>
                <a14:m>
                  <m:oMath xmlns:m="http://schemas.openxmlformats.org/officeDocument/2006/math">
                    <m:sSup>
                      <m:sSupPr>
                        <m:ctrlPr>
                          <a:rPr lang="en-IN" sz="1500" i="1" smtClean="0">
                            <a:solidFill>
                              <a:schemeClr val="tx1"/>
                            </a:solidFill>
                            <a:latin typeface="Cambria Math" panose="02040503050406030204" pitchFamily="18" charset="0"/>
                            <a:cs typeface="Times New Roman" pitchFamily="18" charset="0"/>
                          </a:rPr>
                        </m:ctrlPr>
                      </m:sSupPr>
                      <m:e>
                        <m:r>
                          <a:rPr lang="en-IN" sz="1500" b="0" i="1" smtClean="0">
                            <a:solidFill>
                              <a:schemeClr val="tx1"/>
                            </a:solidFill>
                            <a:latin typeface="Cambria Math" panose="02040503050406030204" pitchFamily="18" charset="0"/>
                            <a:cs typeface="Times New Roman" pitchFamily="18" charset="0"/>
                          </a:rPr>
                          <m:t>10</m:t>
                        </m:r>
                      </m:e>
                      <m:sup>
                        <m:r>
                          <a:rPr lang="en-IN" sz="1500" b="0" i="1" smtClean="0">
                            <a:solidFill>
                              <a:schemeClr val="tx1"/>
                            </a:solidFill>
                            <a:latin typeface="Cambria Math" panose="02040503050406030204" pitchFamily="18" charset="0"/>
                            <a:cs typeface="Times New Roman" pitchFamily="18" charset="0"/>
                          </a:rPr>
                          <m:t>′</m:t>
                        </m:r>
                      </m:sup>
                    </m:sSup>
                    <m:r>
                      <a:rPr lang="en-IN" sz="1500" b="0" i="1" smtClean="0">
                        <a:solidFill>
                          <a:schemeClr val="tx1"/>
                        </a:solidFill>
                        <a:latin typeface="Cambria Math" panose="02040503050406030204" pitchFamily="18" charset="0"/>
                        <a:cs typeface="Times New Roman" pitchFamily="18" charset="0"/>
                      </a:rPr>
                      <m:t>𝑠</m:t>
                    </m:r>
                  </m:oMath>
                </a14:m>
                <a:r>
                  <a:rPr lang="en-IN" sz="1500" dirty="0" smtClean="0">
                    <a:solidFill>
                      <a:schemeClr val="tx1"/>
                    </a:solidFill>
                    <a:latin typeface="Times New Roman" pitchFamily="18" charset="0"/>
                    <a:cs typeface="Times New Roman" pitchFamily="18" charset="0"/>
                  </a:rPr>
                  <a:t> complement, subtract </a:t>
                </a:r>
                <a14:m>
                  <m:oMath xmlns:m="http://schemas.openxmlformats.org/officeDocument/2006/math">
                    <m:r>
                      <a:rPr lang="en-IN" sz="1500" i="1" dirty="0" smtClean="0">
                        <a:solidFill>
                          <a:schemeClr val="tx1"/>
                        </a:solidFill>
                        <a:latin typeface="Cambria Math" panose="02040503050406030204" pitchFamily="18" charset="0"/>
                        <a:cs typeface="Times New Roman" pitchFamily="18" charset="0"/>
                      </a:rPr>
                      <m:t>72532−3250</m:t>
                    </m:r>
                  </m:oMath>
                </a14:m>
                <a:endParaRPr lang="en-IN" sz="1500" dirty="0" smtClean="0">
                  <a:solidFill>
                    <a:schemeClr val="tx1"/>
                  </a:solidFill>
                  <a:latin typeface="Times New Roman" pitchFamily="18" charset="0"/>
                  <a:cs typeface="Times New Roman" pitchFamily="18" charset="0"/>
                </a:endParaRPr>
              </a:p>
              <a:p>
                <a:pPr marL="45720" indent="0">
                  <a:buNone/>
                </a:pPr>
                <a:endParaRPr lang="en-IN" sz="1500" dirty="0">
                  <a:solidFill>
                    <a:schemeClr val="tx1"/>
                  </a:solidFill>
                  <a:latin typeface="Times New Roman" pitchFamily="18" charset="0"/>
                  <a:cs typeface="Times New Roman" pitchFamily="18" charset="0"/>
                </a:endParaRPr>
              </a:p>
              <a:p>
                <a:pPr marL="45720" indent="0">
                  <a:buNone/>
                </a:pPr>
                <a:endParaRPr lang="en-IN" sz="1500" dirty="0" smtClean="0">
                  <a:solidFill>
                    <a:schemeClr val="tx1"/>
                  </a:solidFill>
                  <a:latin typeface="Times New Roman" pitchFamily="18" charset="0"/>
                  <a:cs typeface="Times New Roman" pitchFamily="18" charset="0"/>
                </a:endParaRPr>
              </a:p>
              <a:p>
                <a:pPr marL="45720" indent="0">
                  <a:buNone/>
                </a:pPr>
                <a:endParaRPr lang="en-IN" sz="1500" dirty="0">
                  <a:solidFill>
                    <a:schemeClr val="tx1"/>
                  </a:solidFill>
                  <a:latin typeface="Times New Roman" pitchFamily="18" charset="0"/>
                  <a:cs typeface="Times New Roman" pitchFamily="18" charset="0"/>
                </a:endParaRPr>
              </a:p>
              <a:p>
                <a:pPr marL="45720" indent="0">
                  <a:buNone/>
                </a:pPr>
                <a:endParaRPr lang="en-IN" sz="1500" dirty="0" smtClean="0">
                  <a:solidFill>
                    <a:schemeClr val="tx1"/>
                  </a:solidFill>
                  <a:latin typeface="Times New Roman" pitchFamily="18" charset="0"/>
                  <a:cs typeface="Times New Roman" pitchFamily="18" charset="0"/>
                </a:endParaRPr>
              </a:p>
              <a:p>
                <a:pPr marL="45720" indent="0">
                  <a:buNone/>
                </a:pPr>
                <a:endParaRPr lang="en-IN" sz="1500" dirty="0">
                  <a:solidFill>
                    <a:schemeClr val="tx1"/>
                  </a:solidFill>
                  <a:latin typeface="Times New Roman" pitchFamily="18" charset="0"/>
                  <a:cs typeface="Times New Roman" pitchFamily="18" charset="0"/>
                </a:endParaRPr>
              </a:p>
              <a:p>
                <a:pPr marL="45720" indent="0">
                  <a:buNone/>
                </a:pPr>
                <a:endParaRPr lang="en-IN" sz="1500" dirty="0" smtClean="0">
                  <a:solidFill>
                    <a:schemeClr val="tx1"/>
                  </a:solidFill>
                  <a:latin typeface="Times New Roman" pitchFamily="18" charset="0"/>
                  <a:cs typeface="Times New Roman" pitchFamily="18" charset="0"/>
                </a:endParaRPr>
              </a:p>
              <a:p>
                <a:pPr marL="45720" indent="0">
                  <a:buNone/>
                </a:pPr>
                <a:r>
                  <a:rPr lang="en-IN" sz="1500" b="1" u="sng" dirty="0">
                    <a:solidFill>
                      <a:schemeClr val="tx1"/>
                    </a:solidFill>
                    <a:latin typeface="Times New Roman" pitchFamily="18" charset="0"/>
                    <a:cs typeface="Times New Roman" pitchFamily="18" charset="0"/>
                  </a:rPr>
                  <a:t>Example:</a:t>
                </a:r>
                <a:r>
                  <a:rPr lang="en-IN" sz="1500" dirty="0">
                    <a:solidFill>
                      <a:schemeClr val="tx1"/>
                    </a:solidFill>
                    <a:latin typeface="Times New Roman" pitchFamily="18" charset="0"/>
                    <a:cs typeface="Times New Roman" pitchFamily="18" charset="0"/>
                  </a:rPr>
                  <a:t> Using </a:t>
                </a:r>
                <a14:m>
                  <m:oMath xmlns:m="http://schemas.openxmlformats.org/officeDocument/2006/math">
                    <m:sSup>
                      <m:sSupPr>
                        <m:ctrlPr>
                          <a:rPr lang="en-IN" sz="1500" i="1">
                            <a:solidFill>
                              <a:schemeClr val="tx1"/>
                            </a:solidFill>
                            <a:latin typeface="Cambria Math" panose="02040503050406030204" pitchFamily="18" charset="0"/>
                            <a:cs typeface="Times New Roman" pitchFamily="18" charset="0"/>
                          </a:rPr>
                        </m:ctrlPr>
                      </m:sSupPr>
                      <m:e>
                        <m:r>
                          <a:rPr lang="en-IN" sz="1500" i="1">
                            <a:solidFill>
                              <a:schemeClr val="tx1"/>
                            </a:solidFill>
                            <a:latin typeface="Cambria Math" panose="02040503050406030204" pitchFamily="18" charset="0"/>
                            <a:cs typeface="Times New Roman" pitchFamily="18" charset="0"/>
                          </a:rPr>
                          <m:t>10</m:t>
                        </m:r>
                      </m:e>
                      <m:sup>
                        <m:r>
                          <a:rPr lang="en-IN" sz="1500" i="1">
                            <a:solidFill>
                              <a:schemeClr val="tx1"/>
                            </a:solidFill>
                            <a:latin typeface="Cambria Math" panose="02040503050406030204" pitchFamily="18" charset="0"/>
                            <a:cs typeface="Times New Roman" pitchFamily="18" charset="0"/>
                          </a:rPr>
                          <m:t>′</m:t>
                        </m:r>
                      </m:sup>
                    </m:sSup>
                    <m:r>
                      <a:rPr lang="en-IN" sz="1500" i="1">
                        <a:solidFill>
                          <a:schemeClr val="tx1"/>
                        </a:solidFill>
                        <a:latin typeface="Cambria Math" panose="02040503050406030204" pitchFamily="18" charset="0"/>
                        <a:cs typeface="Times New Roman" pitchFamily="18" charset="0"/>
                      </a:rPr>
                      <m:t>𝑠</m:t>
                    </m:r>
                  </m:oMath>
                </a14:m>
                <a:r>
                  <a:rPr lang="en-IN" sz="1500" dirty="0">
                    <a:solidFill>
                      <a:schemeClr val="tx1"/>
                    </a:solidFill>
                    <a:latin typeface="Times New Roman" pitchFamily="18" charset="0"/>
                    <a:cs typeface="Times New Roman" pitchFamily="18" charset="0"/>
                  </a:rPr>
                  <a:t> complement, subtract </a:t>
                </a:r>
                <a14:m>
                  <m:oMath xmlns:m="http://schemas.openxmlformats.org/officeDocument/2006/math">
                    <m:r>
                      <a:rPr lang="en-IN" sz="1500" i="1" dirty="0">
                        <a:solidFill>
                          <a:schemeClr val="tx1"/>
                        </a:solidFill>
                        <a:latin typeface="Cambria Math" panose="02040503050406030204" pitchFamily="18" charset="0"/>
                        <a:cs typeface="Times New Roman" pitchFamily="18" charset="0"/>
                      </a:rPr>
                      <m:t>3250</m:t>
                    </m:r>
                    <m:r>
                      <a:rPr lang="en-IN" sz="1500" b="0" i="0" dirty="0" smtClean="0">
                        <a:solidFill>
                          <a:schemeClr val="tx1"/>
                        </a:solidFill>
                        <a:latin typeface="Cambria Math" panose="02040503050406030204" pitchFamily="18" charset="0"/>
                        <a:cs typeface="Times New Roman" pitchFamily="18" charset="0"/>
                      </a:rPr>
                      <m:t>−</m:t>
                    </m:r>
                    <m:r>
                      <a:rPr lang="en-IN" sz="1500" i="1" dirty="0">
                        <a:solidFill>
                          <a:schemeClr val="tx1"/>
                        </a:solidFill>
                        <a:latin typeface="Cambria Math" panose="02040503050406030204" pitchFamily="18" charset="0"/>
                        <a:cs typeface="Times New Roman" pitchFamily="18" charset="0"/>
                      </a:rPr>
                      <m:t>72532</m:t>
                    </m:r>
                  </m:oMath>
                </a14:m>
                <a:endParaRPr lang="en-IN" sz="1500" dirty="0">
                  <a:solidFill>
                    <a:schemeClr val="tx1"/>
                  </a:solidFill>
                  <a:latin typeface="Times New Roman" pitchFamily="18" charset="0"/>
                  <a:cs typeface="Times New Roman" pitchFamily="18" charset="0"/>
                </a:endParaRPr>
              </a:p>
              <a:p>
                <a:pPr marL="45720" indent="0">
                  <a:buNone/>
                </a:pPr>
                <a:endParaRPr lang="en-IN" sz="1500" dirty="0" smtClean="0">
                  <a:solidFill>
                    <a:schemeClr val="tx1"/>
                  </a:solidFill>
                  <a:latin typeface="Times New Roman" pitchFamily="18" charset="0"/>
                  <a:cs typeface="Times New Roman" pitchFamily="18" charset="0"/>
                </a:endParaRPr>
              </a:p>
              <a:p>
                <a:pPr marL="45720" indent="0">
                  <a:buNone/>
                </a:pPr>
                <a:endParaRPr lang="en-IN" sz="1500" dirty="0">
                  <a:solidFill>
                    <a:schemeClr val="tx1"/>
                  </a:solidFill>
                  <a:latin typeface="Times New Roman" pitchFamily="18" charset="0"/>
                  <a:cs typeface="Times New Roman" pitchFamily="18" charset="0"/>
                </a:endParaRPr>
              </a:p>
              <a:p>
                <a:pPr marL="45720" indent="0">
                  <a:buNone/>
                </a:pPr>
                <a:endParaRPr lang="en-IN" sz="1500" dirty="0" smtClean="0">
                  <a:solidFill>
                    <a:schemeClr val="tx1"/>
                  </a:solidFill>
                  <a:latin typeface="Times New Roman" pitchFamily="18" charset="0"/>
                  <a:cs typeface="Times New Roman" pitchFamily="18" charset="0"/>
                </a:endParaRPr>
              </a:p>
              <a:p>
                <a:pPr marL="45720" indent="0">
                  <a:buNone/>
                </a:pPr>
                <a:endParaRPr lang="en-IN" sz="1500" dirty="0">
                  <a:solidFill>
                    <a:schemeClr val="tx1"/>
                  </a:solidFill>
                  <a:latin typeface="Times New Roman" pitchFamily="18" charset="0"/>
                  <a:cs typeface="Times New Roman" pitchFamily="18" charset="0"/>
                </a:endParaRPr>
              </a:p>
              <a:p>
                <a:pPr marL="45720" indent="0">
                  <a:buNone/>
                </a:pPr>
                <a:endParaRPr lang="en-IN" sz="1500" dirty="0" smtClean="0">
                  <a:solidFill>
                    <a:schemeClr val="tx1"/>
                  </a:solidFill>
                  <a:latin typeface="Times New Roman" pitchFamily="18" charset="0"/>
                  <a:cs typeface="Times New Roman" pitchFamily="18" charset="0"/>
                </a:endParaRPr>
              </a:p>
              <a:p>
                <a:pPr marL="45720" indent="0">
                  <a:buNone/>
                </a:pPr>
                <a:endParaRPr lang="en-IN" sz="1500" b="1" u="sng" dirty="0" smtClean="0">
                  <a:solidFill>
                    <a:schemeClr val="tx1"/>
                  </a:solidFill>
                  <a:latin typeface="Times New Roman" pitchFamily="18" charset="0"/>
                  <a:cs typeface="Times New Roman" pitchFamily="18" charset="0"/>
                </a:endParaRPr>
              </a:p>
              <a:p>
                <a:pPr marL="45720" indent="0">
                  <a:buNone/>
                </a:pPr>
                <a:r>
                  <a:rPr lang="en-IN" sz="1500" b="1" u="sng" dirty="0" smtClean="0">
                    <a:solidFill>
                      <a:schemeClr val="tx1"/>
                    </a:solidFill>
                    <a:latin typeface="Times New Roman" pitchFamily="18" charset="0"/>
                    <a:cs typeface="Times New Roman" pitchFamily="18" charset="0"/>
                  </a:rPr>
                  <a:t>Answer:</a:t>
                </a:r>
                <a:r>
                  <a:rPr lang="en-IN" sz="1500" dirty="0" smtClean="0">
                    <a:solidFill>
                      <a:schemeClr val="tx1"/>
                    </a:solidFill>
                    <a:latin typeface="Times New Roman" pitchFamily="18" charset="0"/>
                    <a:cs typeface="Times New Roman" pitchFamily="18" charset="0"/>
                  </a:rPr>
                  <a:t> </a:t>
                </a:r>
                <a14:m>
                  <m:oMath xmlns:m="http://schemas.openxmlformats.org/officeDocument/2006/math">
                    <m:r>
                      <a:rPr lang="en-IN" sz="1500" i="1" dirty="0" smtClean="0">
                        <a:solidFill>
                          <a:schemeClr val="tx1"/>
                        </a:solidFill>
                        <a:latin typeface="Cambria Math" panose="02040503050406030204" pitchFamily="18" charset="0"/>
                        <a:cs typeface="Times New Roman" pitchFamily="18" charset="0"/>
                      </a:rPr>
                      <m:t>−</m:t>
                    </m:r>
                  </m:oMath>
                </a14:m>
                <a:r>
                  <a:rPr lang="en-IN" sz="1500" dirty="0" smtClean="0">
                    <a:solidFill>
                      <a:schemeClr val="tx1"/>
                    </a:solidFill>
                    <a:latin typeface="Times New Roman" pitchFamily="18" charset="0"/>
                    <a:cs typeface="Times New Roman" pitchFamily="18" charset="0"/>
                  </a:rPr>
                  <a:t>(</a:t>
                </a:r>
                <a14:m>
                  <m:oMath xmlns:m="http://schemas.openxmlformats.org/officeDocument/2006/math">
                    <m:sSup>
                      <m:sSupPr>
                        <m:ctrlPr>
                          <a:rPr lang="en-IN" sz="1500" i="1" smtClean="0">
                            <a:solidFill>
                              <a:schemeClr val="tx1"/>
                            </a:solidFill>
                            <a:latin typeface="Cambria Math" panose="02040503050406030204" pitchFamily="18" charset="0"/>
                            <a:cs typeface="Times New Roman" pitchFamily="18" charset="0"/>
                          </a:rPr>
                        </m:ctrlPr>
                      </m:sSupPr>
                      <m:e>
                        <m:r>
                          <a:rPr lang="en-IN" sz="1500" b="0" i="1" smtClean="0">
                            <a:solidFill>
                              <a:schemeClr val="tx1"/>
                            </a:solidFill>
                            <a:latin typeface="Cambria Math" panose="02040503050406030204" pitchFamily="18" charset="0"/>
                            <a:cs typeface="Times New Roman" pitchFamily="18" charset="0"/>
                          </a:rPr>
                          <m:t>10</m:t>
                        </m:r>
                      </m:e>
                      <m:sup>
                        <m:r>
                          <a:rPr lang="en-IN" sz="1500" b="0" i="1" smtClean="0">
                            <a:solidFill>
                              <a:schemeClr val="tx1"/>
                            </a:solidFill>
                            <a:latin typeface="Cambria Math" panose="02040503050406030204" pitchFamily="18" charset="0"/>
                            <a:cs typeface="Times New Roman" pitchFamily="18" charset="0"/>
                          </a:rPr>
                          <m:t>′</m:t>
                        </m:r>
                      </m:sup>
                    </m:sSup>
                    <m:r>
                      <a:rPr lang="en-IN" sz="1500" b="0" i="1" smtClean="0">
                        <a:solidFill>
                          <a:schemeClr val="tx1"/>
                        </a:solidFill>
                        <a:latin typeface="Cambria Math" panose="02040503050406030204" pitchFamily="18" charset="0"/>
                        <a:cs typeface="Times New Roman" pitchFamily="18" charset="0"/>
                      </a:rPr>
                      <m:t>𝑠</m:t>
                    </m:r>
                  </m:oMath>
                </a14:m>
                <a:r>
                  <a:rPr lang="en-IN" sz="1500" dirty="0" smtClean="0">
                    <a:solidFill>
                      <a:schemeClr val="tx1"/>
                    </a:solidFill>
                    <a:latin typeface="Times New Roman" pitchFamily="18" charset="0"/>
                    <a:cs typeface="Times New Roman" pitchFamily="18" charset="0"/>
                  </a:rPr>
                  <a:t> complement of 30718)</a:t>
                </a:r>
              </a:p>
              <a:p>
                <a:pPr marL="45720" indent="0">
                  <a:buNone/>
                </a:pPr>
                <a:r>
                  <a:rPr lang="en-IN" sz="1500" dirty="0">
                    <a:solidFill>
                      <a:schemeClr val="tx1"/>
                    </a:solidFill>
                    <a:latin typeface="Times New Roman" pitchFamily="18" charset="0"/>
                    <a:cs typeface="Times New Roman" pitchFamily="18" charset="0"/>
                  </a:rPr>
                  <a:t> </a:t>
                </a:r>
                <a:r>
                  <a:rPr lang="en-IN" sz="1500" dirty="0" smtClean="0">
                    <a:solidFill>
                      <a:schemeClr val="tx1"/>
                    </a:solidFill>
                    <a:latin typeface="Times New Roman" pitchFamily="18" charset="0"/>
                    <a:cs typeface="Times New Roman" pitchFamily="18" charset="0"/>
                  </a:rPr>
                  <a:t>              =</a:t>
                </a:r>
                <a14:m>
                  <m:oMath xmlns:m="http://schemas.openxmlformats.org/officeDocument/2006/math">
                    <m:r>
                      <a:rPr lang="en-IN" sz="1500" b="0" i="1" smtClean="0">
                        <a:solidFill>
                          <a:schemeClr val="tx1"/>
                        </a:solidFill>
                        <a:latin typeface="Cambria Math" panose="02040503050406030204" pitchFamily="18" charset="0"/>
                        <a:cs typeface="Times New Roman" pitchFamily="18" charset="0"/>
                      </a:rPr>
                      <m:t>−69282</m:t>
                    </m:r>
                  </m:oMath>
                </a14:m>
                <a:endParaRPr lang="en-IN" sz="1500" dirty="0">
                  <a:solidFill>
                    <a:schemeClr val="tx1"/>
                  </a:solidFill>
                  <a:latin typeface="Times New Roman" pitchFamily="18" charset="0"/>
                  <a:cs typeface="Times New Roman" pitchFamily="18" charset="0"/>
                </a:endParaRPr>
              </a:p>
              <a:p>
                <a:pPr marL="45720" indent="0">
                  <a:buNone/>
                </a:pPr>
                <a:endParaRPr lang="en-IN" sz="1500" dirty="0" smtClean="0">
                  <a:solidFill>
                    <a:schemeClr val="tx1"/>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79512" y="1196752"/>
                <a:ext cx="8712968" cy="5040560"/>
              </a:xfrm>
              <a:blipFill rotWithShape="0">
                <a:blip r:embed="rId3"/>
                <a:stretch>
                  <a:fillRect/>
                </a:stretch>
              </a:blipFill>
            </p:spPr>
            <p:txBody>
              <a:bodyPr/>
              <a:lstStyle/>
              <a:p>
                <a:r>
                  <a:rPr lang="en-US">
                    <a:noFill/>
                  </a:rPr>
                  <a:t> </a:t>
                </a:r>
              </a:p>
            </p:txBody>
          </p:sp>
        </mc:Fallback>
      </mc:AlternateContent>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Arithmetic's in binary number system</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31</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mc:AlternateContent xmlns:mc="http://schemas.openxmlformats.org/markup-compatibility/2006" xmlns:a14="http://schemas.microsoft.com/office/drawing/2010/main">
        <mc:Choice Requires="a14">
          <p:sp>
            <p:nvSpPr>
              <p:cNvPr id="8" name="TextBox 7"/>
              <p:cNvSpPr txBox="1"/>
              <p:nvPr/>
            </p:nvSpPr>
            <p:spPr>
              <a:xfrm>
                <a:off x="457200" y="2132856"/>
                <a:ext cx="5179946" cy="1477328"/>
              </a:xfrm>
              <a:prstGeom prst="rect">
                <a:avLst/>
              </a:prstGeom>
              <a:noFill/>
            </p:spPr>
            <p:txBody>
              <a:bodyPr wrap="square" rtlCol="0">
                <a:spAutoFit/>
              </a:bodyPr>
              <a:lstStyle/>
              <a:p>
                <a:r>
                  <a:rPr lang="en-IN" dirty="0" smtClean="0">
                    <a:latin typeface="Times New Roman" panose="02020603050405020304" pitchFamily="18" charset="0"/>
                    <a:cs typeface="Times New Roman" panose="02020603050405020304" pitchFamily="18" charset="0"/>
                  </a:rPr>
                  <a:t>		 M=72532</a:t>
                </a:r>
              </a:p>
              <a:p>
                <a14:m>
                  <m:oMath xmlns:m="http://schemas.openxmlformats.org/officeDocument/2006/math">
                    <m:sSup>
                      <m:sSupPr>
                        <m:ctrlPr>
                          <a:rPr lang="en-US" i="1" smtClean="0">
                            <a:latin typeface="Cambria Math" panose="02040503050406030204" pitchFamily="18" charset="0"/>
                          </a:rPr>
                        </m:ctrlPr>
                      </m:sSupPr>
                      <m:e>
                        <m:r>
                          <a:rPr lang="en-IN" b="0" i="1" smtClean="0">
                            <a:latin typeface="Cambria Math" panose="02040503050406030204" pitchFamily="18" charset="0"/>
                          </a:rPr>
                          <m:t>10</m:t>
                        </m:r>
                      </m:e>
                      <m:sup>
                        <m:r>
                          <a:rPr lang="en-IN" b="0" i="1" smtClean="0">
                            <a:latin typeface="Cambria Math" panose="02040503050406030204" pitchFamily="18" charset="0"/>
                          </a:rPr>
                          <m:t>′</m:t>
                        </m:r>
                      </m:sup>
                    </m:sSup>
                    <m:r>
                      <a:rPr lang="en-IN" b="0" i="1" smtClean="0">
                        <a:latin typeface="Cambria Math" panose="02040503050406030204" pitchFamily="18" charset="0"/>
                      </a:rPr>
                      <m:t>𝑠</m:t>
                    </m:r>
                    <m:r>
                      <a:rPr lang="en-IN" b="0" i="1" smtClean="0">
                        <a:latin typeface="Cambria Math" panose="02040503050406030204" pitchFamily="18" charset="0"/>
                      </a:rPr>
                      <m:t> </m:t>
                    </m:r>
                  </m:oMath>
                </a14:m>
                <a:r>
                  <a:rPr lang="en-US" dirty="0" smtClean="0">
                    <a:latin typeface="Times New Roman" panose="02020603050405020304" pitchFamily="18" charset="0"/>
                    <a:cs typeface="Times New Roman" panose="02020603050405020304" pitchFamily="18" charset="0"/>
                  </a:rPr>
                  <a:t>complement of N=96750</a:t>
                </a:r>
              </a:p>
              <a:p>
                <a:r>
                  <a:rPr lang="en-IN" dirty="0">
                    <a:latin typeface="Times New Roman" panose="02020603050405020304" pitchFamily="18" charset="0"/>
                    <a:cs typeface="Times New Roman" panose="02020603050405020304" pitchFamily="18" charset="0"/>
                  </a:rPr>
                  <a:t>	</a:t>
                </a:r>
                <a:r>
                  <a:rPr lang="en-IN" dirty="0" smtClean="0">
                    <a:latin typeface="Times New Roman" panose="02020603050405020304" pitchFamily="18" charset="0"/>
                    <a:cs typeface="Times New Roman" panose="02020603050405020304" pitchFamily="18" charset="0"/>
                  </a:rPr>
                  <a:t>	  +</a:t>
                </a:r>
                <a:r>
                  <a:rPr lang="en-IN" dirty="0" smtClean="0">
                    <a:solidFill>
                      <a:srgbClr val="FF0000"/>
                    </a:solidFill>
                    <a:latin typeface="Times New Roman" panose="02020603050405020304" pitchFamily="18" charset="0"/>
                    <a:cs typeface="Times New Roman" panose="02020603050405020304" pitchFamily="18" charset="0"/>
                  </a:rPr>
                  <a:t>1</a:t>
                </a:r>
                <a:r>
                  <a:rPr lang="en-IN" dirty="0" smtClean="0">
                    <a:latin typeface="Times New Roman" panose="02020603050405020304" pitchFamily="18" charset="0"/>
                    <a:cs typeface="Times New Roman" panose="02020603050405020304" pitchFamily="18" charset="0"/>
                  </a:rPr>
                  <a:t>69282</a:t>
                </a:r>
              </a:p>
              <a:p>
                <a:r>
                  <a:rPr lang="en-IN" dirty="0" smtClean="0">
                    <a:latin typeface="Times New Roman" panose="02020603050405020304" pitchFamily="18" charset="0"/>
                    <a:cs typeface="Times New Roman" panose="02020603050405020304" pitchFamily="18" charset="0"/>
                  </a:rPr>
                  <a:t>Discard the end carry-100000</a:t>
                </a:r>
              </a:p>
              <a:p>
                <a:r>
                  <a:rPr lang="en-IN" dirty="0" smtClean="0">
                    <a:latin typeface="Times New Roman" panose="02020603050405020304" pitchFamily="18" charset="0"/>
                    <a:cs typeface="Times New Roman" panose="02020603050405020304" pitchFamily="18" charset="0"/>
                  </a:rPr>
                  <a:t>Answer       	    69282</a:t>
                </a:r>
                <a:endParaRPr lang="en-US"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7200" y="2132856"/>
                <a:ext cx="5179946" cy="1477328"/>
              </a:xfrm>
              <a:prstGeom prst="rect">
                <a:avLst/>
              </a:prstGeom>
              <a:blipFill rotWithShape="0">
                <a:blip r:embed="rId4"/>
                <a:stretch>
                  <a:fillRect l="-941" t="-2479" b="-5785"/>
                </a:stretch>
              </a:blipFill>
            </p:spPr>
            <p:txBody>
              <a:bodyPr/>
              <a:lstStyle/>
              <a:p>
                <a:r>
                  <a:rPr lang="en-US">
                    <a:noFill/>
                  </a:rPr>
                  <a:t> </a:t>
                </a:r>
              </a:p>
            </p:txBody>
          </p:sp>
        </mc:Fallback>
      </mc:AlternateContent>
      <p:cxnSp>
        <p:nvCxnSpPr>
          <p:cNvPr id="10" name="Straight Connector 9"/>
          <p:cNvCxnSpPr/>
          <p:nvPr/>
        </p:nvCxnSpPr>
        <p:spPr>
          <a:xfrm>
            <a:off x="2251117" y="2780928"/>
            <a:ext cx="1463068"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251117" y="3284984"/>
            <a:ext cx="1463068"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457199" y="4152528"/>
                <a:ext cx="5179946" cy="923330"/>
              </a:xfrm>
              <a:prstGeom prst="rect">
                <a:avLst/>
              </a:prstGeom>
              <a:noFill/>
            </p:spPr>
            <p:txBody>
              <a:bodyPr wrap="square" rtlCol="0">
                <a:spAutoFit/>
              </a:bodyPr>
              <a:lstStyle/>
              <a:p>
                <a:r>
                  <a:rPr lang="en-IN" dirty="0" smtClean="0">
                    <a:latin typeface="Times New Roman" panose="02020603050405020304" pitchFamily="18" charset="0"/>
                    <a:cs typeface="Times New Roman" panose="02020603050405020304" pitchFamily="18" charset="0"/>
                  </a:rPr>
                  <a:t>		 M=       03250</a:t>
                </a:r>
              </a:p>
              <a:p>
                <a14:m>
                  <m:oMath xmlns:m="http://schemas.openxmlformats.org/officeDocument/2006/math">
                    <m:sSup>
                      <m:sSupPr>
                        <m:ctrlPr>
                          <a:rPr lang="en-US" i="1" smtClean="0">
                            <a:latin typeface="Cambria Math" panose="02040503050406030204" pitchFamily="18" charset="0"/>
                          </a:rPr>
                        </m:ctrlPr>
                      </m:sSupPr>
                      <m:e>
                        <m:r>
                          <a:rPr lang="en-IN" b="0" i="1" smtClean="0">
                            <a:latin typeface="Cambria Math" panose="02040503050406030204" pitchFamily="18" charset="0"/>
                          </a:rPr>
                          <m:t>10</m:t>
                        </m:r>
                      </m:e>
                      <m:sup>
                        <m:r>
                          <a:rPr lang="en-IN" b="0" i="1" smtClean="0">
                            <a:latin typeface="Cambria Math" panose="02040503050406030204" pitchFamily="18" charset="0"/>
                          </a:rPr>
                          <m:t>′</m:t>
                        </m:r>
                      </m:sup>
                    </m:sSup>
                    <m:r>
                      <a:rPr lang="en-IN" b="0" i="1" smtClean="0">
                        <a:latin typeface="Cambria Math" panose="02040503050406030204" pitchFamily="18" charset="0"/>
                      </a:rPr>
                      <m:t>𝑠</m:t>
                    </m:r>
                    <m:r>
                      <a:rPr lang="en-IN" b="0" i="1" smtClean="0">
                        <a:latin typeface="Cambria Math" panose="02040503050406030204" pitchFamily="18" charset="0"/>
                      </a:rPr>
                      <m:t> </m:t>
                    </m:r>
                  </m:oMath>
                </a14:m>
                <a:r>
                  <a:rPr lang="en-US" dirty="0" smtClean="0">
                    <a:latin typeface="Times New Roman" panose="02020603050405020304" pitchFamily="18" charset="0"/>
                    <a:cs typeface="Times New Roman" panose="02020603050405020304" pitchFamily="18" charset="0"/>
                  </a:rPr>
                  <a:t>complement of N= (+) 27468</a:t>
                </a:r>
              </a:p>
              <a:p>
                <a:r>
                  <a:rPr lang="en-IN" dirty="0" smtClean="0">
                    <a:latin typeface="Times New Roman" panose="02020603050405020304" pitchFamily="18" charset="0"/>
                    <a:cs typeface="Times New Roman" panose="02020603050405020304" pitchFamily="18" charset="0"/>
                  </a:rPr>
                  <a:t>Sum                                      30718</a:t>
                </a:r>
                <a:endParaRPr lang="en-US"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57199" y="4152528"/>
                <a:ext cx="5179946" cy="923330"/>
              </a:xfrm>
              <a:prstGeom prst="rect">
                <a:avLst/>
              </a:prstGeom>
              <a:blipFill rotWithShape="0">
                <a:blip r:embed="rId5"/>
                <a:stretch>
                  <a:fillRect l="-941" t="-3289" b="-9211"/>
                </a:stretch>
              </a:blipFill>
            </p:spPr>
            <p:txBody>
              <a:bodyPr/>
              <a:lstStyle/>
              <a:p>
                <a:r>
                  <a:rPr lang="en-US">
                    <a:noFill/>
                  </a:rPr>
                  <a:t> </a:t>
                </a:r>
              </a:p>
            </p:txBody>
          </p:sp>
        </mc:Fallback>
      </mc:AlternateContent>
      <p:cxnSp>
        <p:nvCxnSpPr>
          <p:cNvPr id="15" name="Straight Connector 14"/>
          <p:cNvCxnSpPr/>
          <p:nvPr/>
        </p:nvCxnSpPr>
        <p:spPr>
          <a:xfrm>
            <a:off x="2399781" y="4800600"/>
            <a:ext cx="1770312" cy="0"/>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4724400" y="5041199"/>
            <a:ext cx="2146742" cy="369332"/>
          </a:xfrm>
          <a:prstGeom prst="rect">
            <a:avLst/>
          </a:prstGeom>
          <a:noFill/>
        </p:spPr>
        <p:txBody>
          <a:bodyPr wrap="none" rtlCol="0">
            <a:spAutoFit/>
          </a:bodyPr>
          <a:lstStyle/>
          <a:p>
            <a:r>
              <a:rPr lang="en-IN" dirty="0" smtClean="0">
                <a:latin typeface="Times New Roman" panose="02020603050405020304" pitchFamily="18" charset="0"/>
                <a:cs typeface="Times New Roman" panose="02020603050405020304" pitchFamily="18" charset="0"/>
              </a:rPr>
              <a:t>There is no end carry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564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79512" y="1052736"/>
                <a:ext cx="8712968" cy="5040560"/>
              </a:xfrm>
            </p:spPr>
            <p:txBody>
              <a:bodyPr>
                <a:normAutofit/>
              </a:bodyPr>
              <a:lstStyle/>
              <a:p>
                <a:pPr marL="45720" indent="0">
                  <a:buNone/>
                </a:pPr>
                <a:endParaRPr lang="en-IN" sz="1700" dirty="0" smtClean="0">
                  <a:solidFill>
                    <a:srgbClr val="002060"/>
                  </a:solidFill>
                  <a:latin typeface="Times New Roman" pitchFamily="18" charset="0"/>
                  <a:cs typeface="Times New Roman" pitchFamily="18" charset="0"/>
                </a:endParaRPr>
              </a:p>
              <a:p>
                <a:pPr marL="45720" indent="0">
                  <a:buNone/>
                </a:pPr>
                <a14:m>
                  <m:oMathPara xmlns:m="http://schemas.openxmlformats.org/officeDocument/2006/math">
                    <m:oMathParaPr>
                      <m:jc m:val="centerGroup"/>
                    </m:oMathParaPr>
                    <m:oMath xmlns:m="http://schemas.openxmlformats.org/officeDocument/2006/math">
                      <m:r>
                        <a:rPr lang="en-IN" sz="1500" i="1" dirty="0" smtClean="0">
                          <a:solidFill>
                            <a:schemeClr val="tx1"/>
                          </a:solidFill>
                          <a:latin typeface="Cambria Math" panose="02040503050406030204" pitchFamily="18" charset="0"/>
                          <a:cs typeface="Times New Roman" pitchFamily="18" charset="0"/>
                        </a:rPr>
                        <m:t>𝑋</m:t>
                      </m:r>
                      <m:r>
                        <a:rPr lang="en-IN" sz="1500" i="1" dirty="0" smtClean="0">
                          <a:solidFill>
                            <a:schemeClr val="tx1"/>
                          </a:solidFill>
                          <a:latin typeface="Cambria Math" panose="02040503050406030204" pitchFamily="18" charset="0"/>
                          <a:cs typeface="Times New Roman" pitchFamily="18" charset="0"/>
                        </a:rPr>
                        <m:t>=1010100</m:t>
                      </m:r>
                    </m:oMath>
                  </m:oMathPara>
                </a14:m>
                <a:endParaRPr lang="en-IN" sz="1500" dirty="0" smtClean="0">
                  <a:solidFill>
                    <a:schemeClr val="tx1"/>
                  </a:solidFill>
                  <a:latin typeface="Times New Roman" pitchFamily="18" charset="0"/>
                  <a:cs typeface="Times New Roman" pitchFamily="18" charset="0"/>
                </a:endParaRPr>
              </a:p>
              <a:p>
                <a:pPr marL="45720" indent="0">
                  <a:buNone/>
                </a:pPr>
                <a14:m>
                  <m:oMathPara xmlns:m="http://schemas.openxmlformats.org/officeDocument/2006/math">
                    <m:oMathParaPr>
                      <m:jc m:val="centerGroup"/>
                    </m:oMathParaPr>
                    <m:oMath xmlns:m="http://schemas.openxmlformats.org/officeDocument/2006/math">
                      <m:r>
                        <a:rPr lang="en-IN" sz="1500" i="1" dirty="0" smtClean="0">
                          <a:solidFill>
                            <a:schemeClr val="tx1"/>
                          </a:solidFill>
                          <a:latin typeface="Cambria Math" panose="02040503050406030204" pitchFamily="18" charset="0"/>
                          <a:cs typeface="Times New Roman" pitchFamily="18" charset="0"/>
                        </a:rPr>
                        <m:t>𝑌</m:t>
                      </m:r>
                      <m:r>
                        <a:rPr lang="en-IN" sz="1500" i="1" dirty="0" smtClean="0">
                          <a:solidFill>
                            <a:schemeClr val="tx1"/>
                          </a:solidFill>
                          <a:latin typeface="Cambria Math" panose="02040503050406030204" pitchFamily="18" charset="0"/>
                          <a:cs typeface="Times New Roman" pitchFamily="18" charset="0"/>
                        </a:rPr>
                        <m:t>=1000011</m:t>
                      </m:r>
                    </m:oMath>
                  </m:oMathPara>
                </a14:m>
                <a:endParaRPr lang="en-IN" sz="1500" dirty="0" smtClean="0">
                  <a:solidFill>
                    <a:schemeClr val="tx1"/>
                  </a:solidFill>
                  <a:latin typeface="Times New Roman" pitchFamily="18" charset="0"/>
                  <a:cs typeface="Times New Roman" pitchFamily="18" charset="0"/>
                </a:endParaRPr>
              </a:p>
              <a:p>
                <a:pPr marL="45720" indent="0">
                  <a:buNone/>
                </a:pPr>
                <a:r>
                  <a:rPr lang="en-IN" sz="1500" dirty="0" smtClean="0">
                    <a:solidFill>
                      <a:schemeClr val="tx1"/>
                    </a:solidFill>
                    <a:latin typeface="Times New Roman" pitchFamily="18" charset="0"/>
                    <a:cs typeface="Times New Roman" pitchFamily="18" charset="0"/>
                  </a:rPr>
                  <a:t>Obtain (a) </a:t>
                </a:r>
                <a14:m>
                  <m:oMath xmlns:m="http://schemas.openxmlformats.org/officeDocument/2006/math">
                    <m:r>
                      <a:rPr lang="en-IN" sz="1500" i="1" dirty="0" smtClean="0">
                        <a:solidFill>
                          <a:schemeClr val="tx1"/>
                        </a:solidFill>
                        <a:latin typeface="Cambria Math" panose="02040503050406030204" pitchFamily="18" charset="0"/>
                        <a:cs typeface="Times New Roman" pitchFamily="18" charset="0"/>
                      </a:rPr>
                      <m:t>𝑋</m:t>
                    </m:r>
                    <m:r>
                      <a:rPr lang="en-IN" sz="1500" i="1" dirty="0" smtClean="0">
                        <a:solidFill>
                          <a:schemeClr val="tx1"/>
                        </a:solidFill>
                        <a:latin typeface="Cambria Math" panose="02040503050406030204" pitchFamily="18" charset="0"/>
                        <a:cs typeface="Times New Roman" pitchFamily="18" charset="0"/>
                      </a:rPr>
                      <m:t>−</m:t>
                    </m:r>
                    <m:r>
                      <a:rPr lang="en-IN" sz="1500" i="1" dirty="0" smtClean="0">
                        <a:solidFill>
                          <a:schemeClr val="tx1"/>
                        </a:solidFill>
                        <a:latin typeface="Cambria Math" panose="02040503050406030204" pitchFamily="18" charset="0"/>
                        <a:cs typeface="Times New Roman" pitchFamily="18" charset="0"/>
                      </a:rPr>
                      <m:t>𝑌</m:t>
                    </m:r>
                  </m:oMath>
                </a14:m>
                <a:endParaRPr lang="en-IN" sz="1500" dirty="0" smtClean="0">
                  <a:solidFill>
                    <a:schemeClr val="tx1"/>
                  </a:solidFill>
                  <a:latin typeface="Times New Roman" pitchFamily="18" charset="0"/>
                  <a:cs typeface="Times New Roman" pitchFamily="18" charset="0"/>
                </a:endParaRPr>
              </a:p>
              <a:p>
                <a:pPr marL="45720" indent="0">
                  <a:buNone/>
                </a:pPr>
                <a:r>
                  <a:rPr lang="en-IN" sz="1500" dirty="0" smtClean="0">
                    <a:solidFill>
                      <a:schemeClr val="tx1"/>
                    </a:solidFill>
                    <a:latin typeface="Times New Roman" pitchFamily="18" charset="0"/>
                    <a:cs typeface="Times New Roman" pitchFamily="18" charset="0"/>
                  </a:rPr>
                  <a:t>            (b) </a:t>
                </a:r>
                <a14:m>
                  <m:oMath xmlns:m="http://schemas.openxmlformats.org/officeDocument/2006/math">
                    <m:r>
                      <a:rPr lang="en-IN" sz="1500" i="1" dirty="0" smtClean="0">
                        <a:solidFill>
                          <a:schemeClr val="tx1"/>
                        </a:solidFill>
                        <a:latin typeface="Cambria Math" panose="02040503050406030204" pitchFamily="18" charset="0"/>
                        <a:cs typeface="Times New Roman" pitchFamily="18" charset="0"/>
                      </a:rPr>
                      <m:t>𝑌</m:t>
                    </m:r>
                    <m:r>
                      <a:rPr lang="en-IN" sz="1500" i="1" dirty="0" smtClean="0">
                        <a:solidFill>
                          <a:schemeClr val="tx1"/>
                        </a:solidFill>
                        <a:latin typeface="Cambria Math" panose="02040503050406030204" pitchFamily="18" charset="0"/>
                        <a:cs typeface="Times New Roman" pitchFamily="18" charset="0"/>
                      </a:rPr>
                      <m:t>−</m:t>
                    </m:r>
                    <m:r>
                      <a:rPr lang="en-IN" sz="1500" i="1" dirty="0" smtClean="0">
                        <a:solidFill>
                          <a:schemeClr val="tx1"/>
                        </a:solidFill>
                        <a:latin typeface="Cambria Math" panose="02040503050406030204" pitchFamily="18" charset="0"/>
                        <a:cs typeface="Times New Roman" pitchFamily="18" charset="0"/>
                      </a:rPr>
                      <m:t>𝑋</m:t>
                    </m:r>
                  </m:oMath>
                </a14:m>
                <a:endParaRPr lang="en-IN" sz="1500" dirty="0" smtClean="0">
                  <a:solidFill>
                    <a:schemeClr val="tx1"/>
                  </a:solidFill>
                  <a:latin typeface="Times New Roman" pitchFamily="18" charset="0"/>
                  <a:cs typeface="Times New Roman" pitchFamily="18" charset="0"/>
                </a:endParaRPr>
              </a:p>
              <a:p>
                <a:pPr marL="388620" indent="-342900">
                  <a:buFont typeface="+mj-lt"/>
                  <a:buAutoNum type="alphaLcParenR"/>
                </a:pPr>
                <a:r>
                  <a:rPr lang="en-IN" sz="1500" dirty="0" smtClean="0">
                    <a:solidFill>
                      <a:schemeClr val="tx1"/>
                    </a:solidFill>
                    <a:latin typeface="Times New Roman" pitchFamily="18" charset="0"/>
                    <a:cs typeface="Times New Roman" pitchFamily="18" charset="0"/>
                  </a:rPr>
                  <a:t>                               X=1010100</a:t>
                </a:r>
              </a:p>
              <a:p>
                <a:pPr marL="45720" indent="0">
                  <a:buNone/>
                </a:pPr>
                <a:r>
                  <a:rPr lang="en-IN" sz="1500" dirty="0">
                    <a:solidFill>
                      <a:schemeClr val="tx1"/>
                    </a:solidFill>
                    <a:latin typeface="Times New Roman" pitchFamily="18" charset="0"/>
                    <a:cs typeface="Times New Roman" pitchFamily="18" charset="0"/>
                  </a:rPr>
                  <a:t> </a:t>
                </a:r>
                <a:r>
                  <a:rPr lang="en-IN" sz="1500" dirty="0" smtClean="0">
                    <a:solidFill>
                      <a:schemeClr val="tx1"/>
                    </a:solidFill>
                    <a:latin typeface="Times New Roman" pitchFamily="18" charset="0"/>
                    <a:cs typeface="Times New Roman" pitchFamily="18" charset="0"/>
                  </a:rPr>
                  <a:t>      </a:t>
                </a:r>
                <a14:m>
                  <m:oMath xmlns:m="http://schemas.openxmlformats.org/officeDocument/2006/math">
                    <m:sSup>
                      <m:sSupPr>
                        <m:ctrlPr>
                          <a:rPr lang="en-IN" sz="1500" i="1">
                            <a:solidFill>
                              <a:schemeClr val="tx1"/>
                            </a:solidFill>
                            <a:latin typeface="Cambria Math" panose="02040503050406030204" pitchFamily="18" charset="0"/>
                            <a:cs typeface="Times New Roman" pitchFamily="18" charset="0"/>
                          </a:rPr>
                        </m:ctrlPr>
                      </m:sSupPr>
                      <m:e>
                        <m:r>
                          <a:rPr lang="en-IN" sz="1500" b="0" i="1" smtClean="0">
                            <a:solidFill>
                              <a:schemeClr val="tx1"/>
                            </a:solidFill>
                            <a:latin typeface="Cambria Math" panose="02040503050406030204" pitchFamily="18" charset="0"/>
                            <a:cs typeface="Times New Roman" pitchFamily="18" charset="0"/>
                          </a:rPr>
                          <m:t>2</m:t>
                        </m:r>
                      </m:e>
                      <m:sup>
                        <m:r>
                          <a:rPr lang="en-IN" sz="1500" i="1">
                            <a:solidFill>
                              <a:schemeClr val="tx1"/>
                            </a:solidFill>
                            <a:latin typeface="Cambria Math" panose="02040503050406030204" pitchFamily="18" charset="0"/>
                            <a:cs typeface="Times New Roman" pitchFamily="18" charset="0"/>
                          </a:rPr>
                          <m:t>′</m:t>
                        </m:r>
                      </m:sup>
                    </m:sSup>
                    <m:r>
                      <a:rPr lang="en-IN" sz="1500" i="1">
                        <a:solidFill>
                          <a:schemeClr val="tx1"/>
                        </a:solidFill>
                        <a:latin typeface="Cambria Math" panose="02040503050406030204" pitchFamily="18" charset="0"/>
                        <a:cs typeface="Times New Roman" pitchFamily="18" charset="0"/>
                      </a:rPr>
                      <m:t>𝑠</m:t>
                    </m:r>
                  </m:oMath>
                </a14:m>
                <a:r>
                  <a:rPr lang="en-IN" sz="1500" dirty="0">
                    <a:solidFill>
                      <a:schemeClr val="tx1"/>
                    </a:solidFill>
                    <a:latin typeface="Times New Roman" pitchFamily="18" charset="0"/>
                    <a:cs typeface="Times New Roman" pitchFamily="18" charset="0"/>
                  </a:rPr>
                  <a:t> complement of </a:t>
                </a:r>
                <a:r>
                  <a:rPr lang="en-IN" sz="1500" dirty="0" smtClean="0">
                    <a:solidFill>
                      <a:schemeClr val="tx1"/>
                    </a:solidFill>
                    <a:latin typeface="Times New Roman" pitchFamily="18" charset="0"/>
                    <a:cs typeface="Times New Roman" pitchFamily="18" charset="0"/>
                  </a:rPr>
                  <a:t>Y=0111101</a:t>
                </a:r>
                <a:endParaRPr lang="en-IN" sz="1500" dirty="0">
                  <a:solidFill>
                    <a:schemeClr val="tx1"/>
                  </a:solidFill>
                  <a:latin typeface="Times New Roman" pitchFamily="18" charset="0"/>
                  <a:cs typeface="Times New Roman" pitchFamily="18" charset="0"/>
                </a:endParaRPr>
              </a:p>
              <a:p>
                <a:pPr marL="45720" indent="0">
                  <a:buNone/>
                </a:pPr>
                <a:r>
                  <a:rPr lang="en-IN" sz="1500" dirty="0" smtClean="0">
                    <a:solidFill>
                      <a:schemeClr val="tx1"/>
                    </a:solidFill>
                    <a:latin typeface="Times New Roman" pitchFamily="18" charset="0"/>
                    <a:cs typeface="Times New Roman" pitchFamily="18" charset="0"/>
                  </a:rPr>
                  <a:t>                       Sum (+)   10010001</a:t>
                </a:r>
              </a:p>
              <a:p>
                <a:pPr marL="45720" indent="0">
                  <a:buNone/>
                </a:pPr>
                <a:r>
                  <a:rPr lang="en-IN" sz="1500" dirty="0" smtClean="0">
                    <a:solidFill>
                      <a:schemeClr val="tx1"/>
                    </a:solidFill>
                    <a:latin typeface="Times New Roman" pitchFamily="18" charset="0"/>
                    <a:cs typeface="Times New Roman" pitchFamily="18" charset="0"/>
                  </a:rPr>
                  <a:t>        Discard end carry   10000000</a:t>
                </a:r>
              </a:p>
              <a:p>
                <a:pPr marL="45720" indent="0">
                  <a:buNone/>
                </a:pPr>
                <a:r>
                  <a:rPr lang="en-IN" sz="1500" b="1">
                    <a:solidFill>
                      <a:schemeClr val="tx1"/>
                    </a:solidFill>
                    <a:latin typeface="Times New Roman" pitchFamily="18" charset="0"/>
                    <a:cs typeface="Times New Roman" pitchFamily="18" charset="0"/>
                  </a:rPr>
                  <a:t> </a:t>
                </a:r>
                <a:r>
                  <a:rPr lang="en-IN" sz="1500" b="1" smtClean="0">
                    <a:solidFill>
                      <a:schemeClr val="tx1"/>
                    </a:solidFill>
                    <a:latin typeface="Times New Roman" pitchFamily="18" charset="0"/>
                    <a:cs typeface="Times New Roman" pitchFamily="18" charset="0"/>
                  </a:rPr>
                  <a:t>              </a:t>
                </a:r>
                <a:r>
                  <a:rPr lang="en-IN" sz="1500" b="1" u="sng" smtClean="0">
                    <a:solidFill>
                      <a:schemeClr val="tx1"/>
                    </a:solidFill>
                    <a:latin typeface="Times New Roman" pitchFamily="18" charset="0"/>
                    <a:cs typeface="Times New Roman" pitchFamily="18" charset="0"/>
                  </a:rPr>
                  <a:t>Answer</a:t>
                </a:r>
                <a:r>
                  <a:rPr lang="en-IN" sz="1500" dirty="0" smtClean="0">
                    <a:solidFill>
                      <a:schemeClr val="tx1"/>
                    </a:solidFill>
                    <a:latin typeface="Times New Roman" pitchFamily="18" charset="0"/>
                    <a:cs typeface="Times New Roman" pitchFamily="18" charset="0"/>
                  </a:rPr>
                  <a:t>	   0010001</a:t>
                </a:r>
                <a:endParaRPr lang="en-IN" sz="1500" dirty="0">
                  <a:solidFill>
                    <a:schemeClr val="tx1"/>
                  </a:solidFill>
                  <a:latin typeface="Times New Roman" pitchFamily="18" charset="0"/>
                  <a:cs typeface="Times New Roman" pitchFamily="18" charset="0"/>
                </a:endParaRPr>
              </a:p>
              <a:p>
                <a:pPr marL="45720" indent="0">
                  <a:buNone/>
                </a:pPr>
                <a:endParaRPr lang="en-IN" sz="1500" dirty="0" smtClean="0">
                  <a:solidFill>
                    <a:schemeClr val="tx1"/>
                  </a:solidFill>
                  <a:latin typeface="Times New Roman" pitchFamily="18" charset="0"/>
                  <a:cs typeface="Times New Roman" pitchFamily="18" charset="0"/>
                </a:endParaRPr>
              </a:p>
              <a:p>
                <a:pPr marL="388620" indent="-342900">
                  <a:buFont typeface="+mj-lt"/>
                  <a:buAutoNum type="alphaLcParenR" startAt="2"/>
                </a:pPr>
                <a:r>
                  <a:rPr lang="en-IN" sz="1500" dirty="0" smtClean="0">
                    <a:solidFill>
                      <a:schemeClr val="tx1"/>
                    </a:solidFill>
                    <a:latin typeface="Times New Roman" pitchFamily="18" charset="0"/>
                    <a:cs typeface="Times New Roman" pitchFamily="18" charset="0"/>
                  </a:rPr>
                  <a:t>                             Y=1000011</a:t>
                </a:r>
              </a:p>
              <a:p>
                <a:pPr marL="45720" indent="0">
                  <a:buNone/>
                </a:pPr>
                <a:r>
                  <a:rPr lang="en-IN" sz="1500" dirty="0" smtClean="0">
                    <a:solidFill>
                      <a:schemeClr val="tx1"/>
                    </a:solidFill>
                    <a:cs typeface="Times New Roman" pitchFamily="18" charset="0"/>
                  </a:rPr>
                  <a:t>    </a:t>
                </a:r>
                <a14:m>
                  <m:oMath xmlns:m="http://schemas.openxmlformats.org/officeDocument/2006/math">
                    <m:sSup>
                      <m:sSupPr>
                        <m:ctrlPr>
                          <a:rPr lang="en-IN" sz="1500" i="1">
                            <a:solidFill>
                              <a:schemeClr val="tx1"/>
                            </a:solidFill>
                            <a:latin typeface="Cambria Math" panose="02040503050406030204" pitchFamily="18" charset="0"/>
                            <a:cs typeface="Times New Roman" pitchFamily="18" charset="0"/>
                          </a:rPr>
                        </m:ctrlPr>
                      </m:sSupPr>
                      <m:e>
                        <m:r>
                          <a:rPr lang="en-IN" sz="1500" i="1">
                            <a:solidFill>
                              <a:schemeClr val="tx1"/>
                            </a:solidFill>
                            <a:latin typeface="Cambria Math" panose="02040503050406030204" pitchFamily="18" charset="0"/>
                            <a:cs typeface="Times New Roman" pitchFamily="18" charset="0"/>
                          </a:rPr>
                          <m:t>2</m:t>
                        </m:r>
                      </m:e>
                      <m:sup>
                        <m:r>
                          <a:rPr lang="en-IN" sz="1500" i="1">
                            <a:solidFill>
                              <a:schemeClr val="tx1"/>
                            </a:solidFill>
                            <a:latin typeface="Cambria Math" panose="02040503050406030204" pitchFamily="18" charset="0"/>
                            <a:cs typeface="Times New Roman" pitchFamily="18" charset="0"/>
                          </a:rPr>
                          <m:t>′</m:t>
                        </m:r>
                      </m:sup>
                    </m:sSup>
                    <m:r>
                      <a:rPr lang="en-IN" sz="1500" i="1">
                        <a:solidFill>
                          <a:schemeClr val="tx1"/>
                        </a:solidFill>
                        <a:latin typeface="Cambria Math" panose="02040503050406030204" pitchFamily="18" charset="0"/>
                        <a:cs typeface="Times New Roman" pitchFamily="18" charset="0"/>
                      </a:rPr>
                      <m:t>𝑠</m:t>
                    </m:r>
                  </m:oMath>
                </a14:m>
                <a:r>
                  <a:rPr lang="en-IN" sz="1500" dirty="0">
                    <a:solidFill>
                      <a:schemeClr val="tx1"/>
                    </a:solidFill>
                    <a:latin typeface="Times New Roman" pitchFamily="18" charset="0"/>
                    <a:cs typeface="Times New Roman" pitchFamily="18" charset="0"/>
                  </a:rPr>
                  <a:t> </a:t>
                </a:r>
                <a:r>
                  <a:rPr lang="en-IN" sz="1500" dirty="0" smtClean="0">
                    <a:solidFill>
                      <a:schemeClr val="tx1"/>
                    </a:solidFill>
                    <a:latin typeface="Times New Roman" pitchFamily="18" charset="0"/>
                    <a:cs typeface="Times New Roman" pitchFamily="18" charset="0"/>
                  </a:rPr>
                  <a:t>complement </a:t>
                </a:r>
                <a:r>
                  <a:rPr lang="en-IN" sz="1500" dirty="0">
                    <a:solidFill>
                      <a:schemeClr val="tx1"/>
                    </a:solidFill>
                    <a:latin typeface="Times New Roman" pitchFamily="18" charset="0"/>
                    <a:cs typeface="Times New Roman" pitchFamily="18" charset="0"/>
                  </a:rPr>
                  <a:t>of </a:t>
                </a:r>
                <a:r>
                  <a:rPr lang="en-IN" sz="1500" dirty="0" smtClean="0">
                    <a:solidFill>
                      <a:schemeClr val="tx1"/>
                    </a:solidFill>
                    <a:latin typeface="Times New Roman" pitchFamily="18" charset="0"/>
                    <a:cs typeface="Times New Roman" pitchFamily="18" charset="0"/>
                  </a:rPr>
                  <a:t>X=0111101</a:t>
                </a:r>
                <a:r>
                  <a:rPr lang="en-IN" sz="1500" dirty="0">
                    <a:solidFill>
                      <a:schemeClr val="tx1"/>
                    </a:solidFill>
                    <a:latin typeface="Times New Roman" pitchFamily="18" charset="0"/>
                    <a:cs typeface="Times New Roman" pitchFamily="18" charset="0"/>
                  </a:rPr>
                  <a:t>	</a:t>
                </a:r>
                <a:r>
                  <a:rPr lang="en-IN" sz="1500" dirty="0" smtClean="0">
                    <a:solidFill>
                      <a:schemeClr val="tx1"/>
                    </a:solidFill>
                    <a:latin typeface="Times New Roman" pitchFamily="18" charset="0"/>
                    <a:cs typeface="Times New Roman" pitchFamily="18" charset="0"/>
                  </a:rPr>
                  <a:t>                 	</a:t>
                </a:r>
              </a:p>
              <a:p>
                <a:pPr marL="45720" indent="0">
                  <a:buNone/>
                </a:pPr>
                <a:r>
                  <a:rPr lang="en-IN" sz="1500" dirty="0">
                    <a:solidFill>
                      <a:schemeClr val="tx1"/>
                    </a:solidFill>
                    <a:latin typeface="Times New Roman" pitchFamily="18" charset="0"/>
                    <a:cs typeface="Times New Roman" pitchFamily="18" charset="0"/>
                  </a:rPr>
                  <a:t> </a:t>
                </a:r>
                <a:r>
                  <a:rPr lang="en-IN" sz="1500" dirty="0" smtClean="0">
                    <a:solidFill>
                      <a:schemeClr val="tx1"/>
                    </a:solidFill>
                    <a:latin typeface="Times New Roman" pitchFamily="18" charset="0"/>
                    <a:cs typeface="Times New Roman" pitchFamily="18" charset="0"/>
                  </a:rPr>
                  <a:t>	       Sum </a:t>
                </a:r>
                <a:r>
                  <a:rPr lang="en-IN" sz="1500" dirty="0">
                    <a:solidFill>
                      <a:schemeClr val="tx1"/>
                    </a:solidFill>
                    <a:latin typeface="Times New Roman" pitchFamily="18" charset="0"/>
                    <a:cs typeface="Times New Roman" pitchFamily="18" charset="0"/>
                  </a:rPr>
                  <a:t>(+)   </a:t>
                </a:r>
                <a:r>
                  <a:rPr lang="en-IN" sz="1500" dirty="0" smtClean="0">
                    <a:solidFill>
                      <a:schemeClr val="tx1"/>
                    </a:solidFill>
                    <a:latin typeface="Times New Roman" pitchFamily="18" charset="0"/>
                    <a:cs typeface="Times New Roman" pitchFamily="18" charset="0"/>
                  </a:rPr>
                  <a:t>1101111</a:t>
                </a:r>
                <a:endParaRPr lang="en-IN" sz="1500" dirty="0">
                  <a:solidFill>
                    <a:schemeClr val="tx1"/>
                  </a:solidFill>
                  <a:latin typeface="Times New Roman" pitchFamily="18" charset="0"/>
                  <a:cs typeface="Times New Roman" pitchFamily="18" charset="0"/>
                </a:endParaRPr>
              </a:p>
              <a:p>
                <a:pPr marL="45720" indent="0">
                  <a:buNone/>
                </a:pPr>
                <a:r>
                  <a:rPr lang="en-IN" sz="1500" dirty="0" smtClean="0">
                    <a:solidFill>
                      <a:schemeClr val="tx1"/>
                    </a:solidFill>
                    <a:latin typeface="Times New Roman" pitchFamily="18" charset="0"/>
                    <a:cs typeface="Times New Roman" pitchFamily="18" charset="0"/>
                  </a:rPr>
                  <a:t>                </a:t>
                </a:r>
                <a:r>
                  <a:rPr lang="en-IN" sz="1500" b="1" u="sng" dirty="0" smtClean="0">
                    <a:solidFill>
                      <a:schemeClr val="tx1"/>
                    </a:solidFill>
                    <a:latin typeface="Times New Roman" pitchFamily="18" charset="0"/>
                    <a:cs typeface="Times New Roman" pitchFamily="18" charset="0"/>
                  </a:rPr>
                  <a:t>Answer</a:t>
                </a:r>
                <a:r>
                  <a:rPr lang="en-IN" sz="1500" dirty="0">
                    <a:solidFill>
                      <a:schemeClr val="tx1"/>
                    </a:solidFill>
                    <a:latin typeface="Times New Roman" pitchFamily="18" charset="0"/>
                    <a:cs typeface="Times New Roman" pitchFamily="18" charset="0"/>
                  </a:rPr>
                  <a:t>	</a:t>
                </a:r>
                <a14:m>
                  <m:oMath xmlns:m="http://schemas.openxmlformats.org/officeDocument/2006/math">
                    <m:r>
                      <a:rPr lang="en-IN" sz="1500" i="1" dirty="0" smtClean="0">
                        <a:solidFill>
                          <a:schemeClr val="tx1"/>
                        </a:solidFill>
                        <a:latin typeface="Cambria Math" panose="02040503050406030204" pitchFamily="18" charset="0"/>
                        <a:cs typeface="Times New Roman" pitchFamily="18" charset="0"/>
                      </a:rPr>
                      <m:t>−</m:t>
                    </m:r>
                    <m:sSup>
                      <m:sSupPr>
                        <m:ctrlPr>
                          <a:rPr lang="en-IN" sz="1500" i="1">
                            <a:solidFill>
                              <a:schemeClr val="tx1"/>
                            </a:solidFill>
                            <a:latin typeface="Cambria Math" panose="02040503050406030204" pitchFamily="18" charset="0"/>
                            <a:cs typeface="Times New Roman" pitchFamily="18" charset="0"/>
                          </a:rPr>
                        </m:ctrlPr>
                      </m:sSupPr>
                      <m:e>
                        <m:r>
                          <a:rPr lang="en-IN" sz="1500" i="1">
                            <a:solidFill>
                              <a:schemeClr val="tx1"/>
                            </a:solidFill>
                            <a:latin typeface="Cambria Math" panose="02040503050406030204" pitchFamily="18" charset="0"/>
                            <a:cs typeface="Times New Roman" pitchFamily="18" charset="0"/>
                          </a:rPr>
                          <m:t>2</m:t>
                        </m:r>
                      </m:e>
                      <m:sup>
                        <m:r>
                          <a:rPr lang="en-IN" sz="1500" i="1">
                            <a:solidFill>
                              <a:schemeClr val="tx1"/>
                            </a:solidFill>
                            <a:latin typeface="Cambria Math" panose="02040503050406030204" pitchFamily="18" charset="0"/>
                            <a:cs typeface="Times New Roman" pitchFamily="18" charset="0"/>
                          </a:rPr>
                          <m:t>′</m:t>
                        </m:r>
                      </m:sup>
                    </m:sSup>
                    <m:r>
                      <a:rPr lang="en-IN" sz="1500" i="1">
                        <a:solidFill>
                          <a:schemeClr val="tx1"/>
                        </a:solidFill>
                        <a:latin typeface="Cambria Math" panose="02040503050406030204" pitchFamily="18" charset="0"/>
                        <a:cs typeface="Times New Roman" pitchFamily="18" charset="0"/>
                      </a:rPr>
                      <m:t>𝑠</m:t>
                    </m:r>
                  </m:oMath>
                </a14:m>
                <a:r>
                  <a:rPr lang="en-IN" sz="1500" dirty="0">
                    <a:solidFill>
                      <a:schemeClr val="tx1"/>
                    </a:solidFill>
                    <a:latin typeface="Times New Roman" pitchFamily="18" charset="0"/>
                    <a:cs typeface="Times New Roman" pitchFamily="18" charset="0"/>
                  </a:rPr>
                  <a:t> complement of </a:t>
                </a:r>
                <a:r>
                  <a:rPr lang="en-IN" sz="1500" dirty="0" smtClean="0">
                    <a:solidFill>
                      <a:schemeClr val="tx1"/>
                    </a:solidFill>
                    <a:latin typeface="Times New Roman" pitchFamily="18" charset="0"/>
                    <a:cs typeface="Times New Roman" pitchFamily="18" charset="0"/>
                  </a:rPr>
                  <a:t>1101111</a:t>
                </a:r>
              </a:p>
              <a:p>
                <a:pPr marL="45720" indent="0">
                  <a:buNone/>
                </a:pPr>
                <a:r>
                  <a:rPr lang="en-IN" sz="1500" dirty="0">
                    <a:solidFill>
                      <a:schemeClr val="tx1"/>
                    </a:solidFill>
                    <a:latin typeface="Times New Roman" pitchFamily="18" charset="0"/>
                    <a:cs typeface="Times New Roman" pitchFamily="18" charset="0"/>
                  </a:rPr>
                  <a:t>	</a:t>
                </a:r>
                <a:r>
                  <a:rPr lang="en-IN" sz="1500" dirty="0" smtClean="0">
                    <a:solidFill>
                      <a:schemeClr val="tx1"/>
                    </a:solidFill>
                    <a:latin typeface="Times New Roman" pitchFamily="18" charset="0"/>
                    <a:cs typeface="Times New Roman" pitchFamily="18" charset="0"/>
                  </a:rPr>
                  <a:t>		     =</a:t>
                </a:r>
                <a14:m>
                  <m:oMath xmlns:m="http://schemas.openxmlformats.org/officeDocument/2006/math">
                    <m:r>
                      <a:rPr lang="en-IN" sz="1500" b="0" i="1" smtClean="0">
                        <a:solidFill>
                          <a:schemeClr val="tx1"/>
                        </a:solidFill>
                        <a:latin typeface="Cambria Math" panose="02040503050406030204" pitchFamily="18" charset="0"/>
                        <a:cs typeface="Times New Roman" pitchFamily="18" charset="0"/>
                      </a:rPr>
                      <m:t>−(00100001)</m:t>
                    </m:r>
                  </m:oMath>
                </a14:m>
                <a:endParaRPr lang="en-IN" sz="1500" dirty="0">
                  <a:solidFill>
                    <a:schemeClr val="tx1"/>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79512" y="1052736"/>
                <a:ext cx="8712968" cy="5040560"/>
              </a:xfrm>
              <a:blipFill rotWithShape="0">
                <a:blip r:embed="rId3"/>
                <a:stretch>
                  <a:fillRect/>
                </a:stretch>
              </a:blipFill>
            </p:spPr>
            <p:txBody>
              <a:bodyPr/>
              <a:lstStyle/>
              <a:p>
                <a:r>
                  <a:rPr lang="en-US">
                    <a:noFill/>
                  </a:rPr>
                  <a:t> </a:t>
                </a:r>
              </a:p>
            </p:txBody>
          </p:sp>
        </mc:Fallback>
      </mc:AlternateContent>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Arithmetic's in binary number system</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32</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cxnSp>
        <p:nvCxnSpPr>
          <p:cNvPr id="13" name="Straight Connector 12"/>
          <p:cNvCxnSpPr/>
          <p:nvPr/>
        </p:nvCxnSpPr>
        <p:spPr>
          <a:xfrm>
            <a:off x="1911648" y="3212976"/>
            <a:ext cx="1463068"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1911648" y="3789040"/>
            <a:ext cx="1463068"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691680" y="5085184"/>
            <a:ext cx="1463068"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1691680" y="5413866"/>
            <a:ext cx="1463068" cy="0"/>
          </a:xfrm>
          <a:prstGeom prst="line">
            <a:avLst/>
          </a:prstGeom>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3383868" y="5085184"/>
            <a:ext cx="2146742" cy="369332"/>
          </a:xfrm>
          <a:prstGeom prst="rect">
            <a:avLst/>
          </a:prstGeom>
          <a:noFill/>
        </p:spPr>
        <p:txBody>
          <a:bodyPr wrap="none" rtlCol="0">
            <a:spAutoFit/>
          </a:bodyPr>
          <a:lstStyle/>
          <a:p>
            <a:r>
              <a:rPr lang="en-IN" dirty="0" smtClean="0">
                <a:latin typeface="Times New Roman" panose="02020603050405020304" pitchFamily="18" charset="0"/>
                <a:cs typeface="Times New Roman" panose="02020603050405020304" pitchFamily="18" charset="0"/>
              </a:rPr>
              <a:t>There is no end carry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548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79512" y="1052736"/>
                <a:ext cx="8712968" cy="5040560"/>
              </a:xfrm>
            </p:spPr>
            <p:txBody>
              <a:bodyPr>
                <a:normAutofit/>
              </a:bodyPr>
              <a:lstStyle/>
              <a:p>
                <a:pPr marL="45720" indent="0">
                  <a:buNone/>
                </a:pPr>
                <a:r>
                  <a:rPr lang="en-IN" sz="1700" dirty="0" smtClean="0">
                    <a:solidFill>
                      <a:srgbClr val="002060"/>
                    </a:solidFill>
                    <a:latin typeface="Times New Roman" pitchFamily="18" charset="0"/>
                    <a:cs typeface="Times New Roman" pitchFamily="18" charset="0"/>
                  </a:rPr>
                  <a:t>The MSB represents the sign of the number </a:t>
                </a:r>
              </a:p>
              <a:p>
                <a:pPr marL="45720" indent="0">
                  <a:buNone/>
                </a:pPr>
                <a:endParaRPr lang="en-IN" sz="1700" dirty="0">
                  <a:solidFill>
                    <a:srgbClr val="002060"/>
                  </a:solidFill>
                  <a:latin typeface="Times New Roman" pitchFamily="18" charset="0"/>
                  <a:cs typeface="Times New Roman" pitchFamily="18" charset="0"/>
                </a:endParaRPr>
              </a:p>
              <a:p>
                <a:pPr marL="45720" indent="0">
                  <a:buNone/>
                </a:pPr>
                <a14:m>
                  <m:oMathPara xmlns:m="http://schemas.openxmlformats.org/officeDocument/2006/math">
                    <m:oMathParaPr>
                      <m:jc m:val="centerGroup"/>
                    </m:oMathParaPr>
                    <m:oMath xmlns:m="http://schemas.openxmlformats.org/officeDocument/2006/math">
                      <m:r>
                        <a:rPr lang="en-IN" sz="1700" b="0" i="1" smtClean="0">
                          <a:solidFill>
                            <a:srgbClr val="002060"/>
                          </a:solidFill>
                          <a:latin typeface="Cambria Math" panose="02040503050406030204" pitchFamily="18" charset="0"/>
                          <a:cs typeface="Times New Roman" pitchFamily="18" charset="0"/>
                        </a:rPr>
                        <m:t>0</m:t>
                      </m:r>
                      <m:r>
                        <a:rPr lang="en-IN" sz="1700" b="0" i="1" smtClean="0">
                          <a:solidFill>
                            <a:srgbClr val="002060"/>
                          </a:solidFill>
                          <a:latin typeface="Cambria Math" panose="02040503050406030204" pitchFamily="18" charset="0"/>
                          <a:ea typeface="Cambria Math" panose="02040503050406030204" pitchFamily="18" charset="0"/>
                          <a:cs typeface="Times New Roman" pitchFamily="18" charset="0"/>
                        </a:rPr>
                        <m:t>→</m:t>
                      </m:r>
                      <m:r>
                        <a:rPr lang="en-IN" sz="1700" b="0" i="1" smtClean="0">
                          <a:solidFill>
                            <a:srgbClr val="002060"/>
                          </a:solidFill>
                          <a:latin typeface="Cambria Math" panose="02040503050406030204" pitchFamily="18" charset="0"/>
                          <a:ea typeface="Cambria Math" panose="02040503050406030204" pitchFamily="18" charset="0"/>
                          <a:cs typeface="Times New Roman" pitchFamily="18" charset="0"/>
                        </a:rPr>
                        <m:t>𝑝𝑜𝑠𝑖𝑡𝑖𝑣𝑒</m:t>
                      </m:r>
                    </m:oMath>
                  </m:oMathPara>
                </a14:m>
                <a:endParaRPr lang="en-IN" sz="1700" b="0" dirty="0" smtClean="0">
                  <a:solidFill>
                    <a:srgbClr val="002060"/>
                  </a:solidFill>
                  <a:latin typeface="Times New Roman" pitchFamily="18" charset="0"/>
                  <a:ea typeface="Cambria Math" panose="02040503050406030204" pitchFamily="18" charset="0"/>
                  <a:cs typeface="Times New Roman" pitchFamily="18" charset="0"/>
                </a:endParaRPr>
              </a:p>
              <a:p>
                <a:pPr marL="45720" indent="0">
                  <a:buNone/>
                </a:pPr>
                <a14:m>
                  <m:oMathPara xmlns:m="http://schemas.openxmlformats.org/officeDocument/2006/math">
                    <m:oMathParaPr>
                      <m:jc m:val="centerGroup"/>
                    </m:oMathParaPr>
                    <m:oMath xmlns:m="http://schemas.openxmlformats.org/officeDocument/2006/math">
                      <m:r>
                        <a:rPr lang="en-IN" sz="1700" b="0" i="1" smtClean="0">
                          <a:solidFill>
                            <a:srgbClr val="002060"/>
                          </a:solidFill>
                          <a:latin typeface="Cambria Math" panose="02040503050406030204" pitchFamily="18" charset="0"/>
                          <a:cs typeface="Times New Roman" pitchFamily="18" charset="0"/>
                        </a:rPr>
                        <m:t>1</m:t>
                      </m:r>
                      <m:r>
                        <a:rPr lang="en-IN" sz="1700" b="0" i="1" smtClean="0">
                          <a:solidFill>
                            <a:srgbClr val="002060"/>
                          </a:solidFill>
                          <a:latin typeface="Cambria Math" panose="02040503050406030204" pitchFamily="18" charset="0"/>
                          <a:ea typeface="Cambria Math" panose="02040503050406030204" pitchFamily="18" charset="0"/>
                          <a:cs typeface="Times New Roman" pitchFamily="18" charset="0"/>
                        </a:rPr>
                        <m:t>→</m:t>
                      </m:r>
                      <m:r>
                        <a:rPr lang="en-IN" sz="1700" b="0" i="1" smtClean="0">
                          <a:solidFill>
                            <a:srgbClr val="002060"/>
                          </a:solidFill>
                          <a:latin typeface="Cambria Math" panose="02040503050406030204" pitchFamily="18" charset="0"/>
                          <a:ea typeface="Cambria Math" panose="02040503050406030204" pitchFamily="18" charset="0"/>
                          <a:cs typeface="Times New Roman" pitchFamily="18" charset="0"/>
                        </a:rPr>
                        <m:t>𝑛𝑒𝑔𝑎𝑡𝑖𝑣𝑒</m:t>
                      </m:r>
                      <m:r>
                        <a:rPr lang="en-IN" sz="1700" b="0" i="1" smtClean="0">
                          <a:solidFill>
                            <a:srgbClr val="002060"/>
                          </a:solidFill>
                          <a:latin typeface="Cambria Math" panose="02040503050406030204" pitchFamily="18" charset="0"/>
                          <a:ea typeface="Cambria Math" panose="02040503050406030204" pitchFamily="18" charset="0"/>
                          <a:cs typeface="Times New Roman" pitchFamily="18" charset="0"/>
                        </a:rPr>
                        <m:t> </m:t>
                      </m:r>
                    </m:oMath>
                  </m:oMathPara>
                </a14:m>
                <a:endParaRPr lang="en-IN" sz="1700" b="0" dirty="0" smtClean="0">
                  <a:solidFill>
                    <a:srgbClr val="002060"/>
                  </a:solidFill>
                  <a:latin typeface="Times New Roman" pitchFamily="18" charset="0"/>
                  <a:ea typeface="Cambria Math" panose="02040503050406030204" pitchFamily="18" charset="0"/>
                  <a:cs typeface="Times New Roman" pitchFamily="18" charset="0"/>
                </a:endParaRPr>
              </a:p>
              <a:p>
                <a:pPr marL="45720" indent="0">
                  <a:buNone/>
                </a:pPr>
                <a:r>
                  <a:rPr lang="en-IN" sz="1700" dirty="0" smtClean="0">
                    <a:solidFill>
                      <a:srgbClr val="002060"/>
                    </a:solidFill>
                    <a:latin typeface="Times New Roman" pitchFamily="18" charset="0"/>
                    <a:cs typeface="Times New Roman" pitchFamily="18" charset="0"/>
                  </a:rPr>
                  <a:t>Example</a:t>
                </a:r>
              </a:p>
              <a:p>
                <a:pPr marL="45720" indent="0">
                  <a:buNone/>
                </a:pPr>
                <a:endParaRPr lang="en-IN" sz="1700" dirty="0" smtClean="0">
                  <a:solidFill>
                    <a:srgbClr val="002060"/>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79512" y="1052736"/>
                <a:ext cx="8712968" cy="5040560"/>
              </a:xfrm>
              <a:blipFill rotWithShape="0">
                <a:blip r:embed="rId3"/>
                <a:stretch>
                  <a:fillRect t="-363"/>
                </a:stretch>
              </a:blipFill>
            </p:spPr>
            <p:txBody>
              <a:bodyPr/>
              <a:lstStyle/>
              <a:p>
                <a:r>
                  <a:rPr lang="en-US">
                    <a:noFill/>
                  </a:rPr>
                  <a:t> </a:t>
                </a:r>
              </a:p>
            </p:txBody>
          </p:sp>
        </mc:Fallback>
      </mc:AlternateContent>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Signed binary number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33</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067714892"/>
                  </p:ext>
                </p:extLst>
              </p:nvPr>
            </p:nvGraphicFramePr>
            <p:xfrm>
              <a:off x="1115616" y="2708920"/>
              <a:ext cx="6096000" cy="3337560"/>
            </p:xfrm>
            <a:graphic>
              <a:graphicData uri="http://schemas.openxmlformats.org/drawingml/2006/table">
                <a:tbl>
                  <a:tblPr firstRow="1" bandRow="1">
                    <a:tableStyleId>{5DA37D80-6434-44D0-A028-1B22A696006F}</a:tableStyleId>
                  </a:tblPr>
                  <a:tblGrid>
                    <a:gridCol w="2032000"/>
                    <a:gridCol w="2032000"/>
                    <a:gridCol w="2032000"/>
                  </a:tblGrid>
                  <a:tr h="370840">
                    <a:tc>
                      <a:txBody>
                        <a:bodyPr/>
                        <a:lstStyle/>
                        <a:p>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Unsigned</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Signed</a:t>
                          </a:r>
                          <a:endParaRPr lang="en-US" b="0" dirty="0">
                            <a:latin typeface="Times New Roman" panose="02020603050405020304" pitchFamily="18" charset="0"/>
                            <a:cs typeface="Times New Roman" panose="02020603050405020304" pitchFamily="18" charset="0"/>
                          </a:endParaRPr>
                        </a:p>
                      </a:txBody>
                      <a:tcPr/>
                    </a:tc>
                  </a:tr>
                  <a:tr h="370840">
                    <a:tc>
                      <a:txBody>
                        <a:bodyPr/>
                        <a:lstStyle/>
                        <a:p>
                          <a:pPr/>
                          <a14:m>
                            <m:oMathPara xmlns:m="http://schemas.openxmlformats.org/officeDocument/2006/math">
                              <m:oMathParaPr>
                                <m:jc m:val="centerGroup"/>
                              </m:oMathParaPr>
                              <m:oMath xmlns:m="http://schemas.openxmlformats.org/officeDocument/2006/math">
                                <m:r>
                                  <a:rPr lang="en-IN" dirty="0" smtClean="0">
                                    <a:latin typeface="Cambria Math" panose="02040503050406030204" pitchFamily="18" charset="0"/>
                                  </a:rPr>
                                  <m:t>0 0 0</m:t>
                                </m:r>
                              </m:oMath>
                            </m:oMathPara>
                          </a14:m>
                          <a:endParaRPr lang="en-US" b="0" dirty="0">
                            <a:latin typeface="Times New Roman" panose="02020603050405020304" pitchFamily="18" charset="0"/>
                            <a:cs typeface="Times New Roman" panose="02020603050405020304" pitchFamily="18" charset="0"/>
                          </a:endParaRPr>
                        </a:p>
                      </a:txBody>
                      <a:tcPr/>
                    </a:tc>
                    <a:tc>
                      <a:txBody>
                        <a:bodyPr/>
                        <a:lstStyle/>
                        <a:p>
                          <a:pPr algn="ctr"/>
                          <a:r>
                            <a:rPr lang="en-IN" dirty="0" smtClean="0"/>
                            <a:t>0</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+0</a:t>
                          </a:r>
                          <a:endParaRPr lang="en-US" b="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dirty="0" smtClean="0">
                                    <a:latin typeface="Cambria Math" panose="02040503050406030204" pitchFamily="18" charset="0"/>
                                  </a:rPr>
                                  <m:t>0 0 1</m:t>
                                </m:r>
                              </m:oMath>
                            </m:oMathPara>
                          </a14:m>
                          <a:endParaRPr lang="en-US" b="0" dirty="0">
                            <a:latin typeface="Times New Roman" panose="02020603050405020304" pitchFamily="18" charset="0"/>
                            <a:cs typeface="Times New Roman" panose="02020603050405020304" pitchFamily="18" charset="0"/>
                          </a:endParaRPr>
                        </a:p>
                      </a:txBody>
                      <a:tcPr/>
                    </a:tc>
                    <a:tc>
                      <a:txBody>
                        <a:bodyPr/>
                        <a:lstStyle/>
                        <a:p>
                          <a:pPr algn="ctr"/>
                          <a:r>
                            <a:rPr lang="en-IN" dirty="0" smtClean="0"/>
                            <a:t>1</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+1</a:t>
                          </a:r>
                          <a:endParaRPr lang="en-US" b="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dirty="0" smtClean="0">
                                    <a:latin typeface="Cambria Math" panose="02040503050406030204" pitchFamily="18" charset="0"/>
                                  </a:rPr>
                                  <m:t>0 1 0</m:t>
                                </m:r>
                              </m:oMath>
                            </m:oMathPara>
                          </a14:m>
                          <a:endParaRPr lang="en-US" b="0" dirty="0">
                            <a:latin typeface="Times New Roman" panose="02020603050405020304" pitchFamily="18" charset="0"/>
                            <a:cs typeface="Times New Roman" panose="02020603050405020304" pitchFamily="18" charset="0"/>
                          </a:endParaRPr>
                        </a:p>
                      </a:txBody>
                      <a:tcPr/>
                    </a:tc>
                    <a:tc>
                      <a:txBody>
                        <a:bodyPr/>
                        <a:lstStyle/>
                        <a:p>
                          <a:pPr algn="ctr"/>
                          <a:r>
                            <a:rPr lang="en-IN" dirty="0" smtClean="0"/>
                            <a:t>2</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+2</a:t>
                          </a:r>
                          <a:endParaRPr lang="en-US" b="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dirty="0" smtClean="0">
                                    <a:latin typeface="Cambria Math" panose="02040503050406030204" pitchFamily="18" charset="0"/>
                                  </a:rPr>
                                  <m:t>0 1 1</m:t>
                                </m:r>
                              </m:oMath>
                            </m:oMathPara>
                          </a14:m>
                          <a:endParaRPr lang="en-US" b="0" dirty="0">
                            <a:latin typeface="Times New Roman" panose="02020603050405020304" pitchFamily="18" charset="0"/>
                            <a:cs typeface="Times New Roman" panose="02020603050405020304" pitchFamily="18" charset="0"/>
                          </a:endParaRPr>
                        </a:p>
                      </a:txBody>
                      <a:tcPr/>
                    </a:tc>
                    <a:tc>
                      <a:txBody>
                        <a:bodyPr/>
                        <a:lstStyle/>
                        <a:p>
                          <a:pPr algn="ctr"/>
                          <a:r>
                            <a:rPr lang="en-IN" dirty="0" smtClean="0"/>
                            <a:t>3</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+3</a:t>
                          </a:r>
                          <a:endParaRPr lang="en-US" b="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dirty="0" smtClean="0">
                                    <a:latin typeface="Cambria Math" panose="02040503050406030204" pitchFamily="18" charset="0"/>
                                  </a:rPr>
                                  <m:t>1 0 0</m:t>
                                </m:r>
                              </m:oMath>
                            </m:oMathPara>
                          </a14:m>
                          <a:endParaRPr lang="en-US" b="0" dirty="0">
                            <a:latin typeface="Times New Roman" panose="02020603050405020304" pitchFamily="18" charset="0"/>
                            <a:cs typeface="Times New Roman" panose="02020603050405020304" pitchFamily="18" charset="0"/>
                          </a:endParaRPr>
                        </a:p>
                      </a:txBody>
                      <a:tcPr/>
                    </a:tc>
                    <a:tc>
                      <a:txBody>
                        <a:bodyPr/>
                        <a:lstStyle/>
                        <a:p>
                          <a:pPr algn="ctr"/>
                          <a:r>
                            <a:rPr lang="en-IN" dirty="0" smtClean="0"/>
                            <a:t>4</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-0</a:t>
                          </a:r>
                          <a:endParaRPr lang="en-IN" b="0" dirty="0" smtClean="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dirty="0" smtClean="0">
                                    <a:latin typeface="Cambria Math" panose="02040503050406030204" pitchFamily="18" charset="0"/>
                                  </a:rPr>
                                  <m:t>1 0 1</m:t>
                                </m:r>
                              </m:oMath>
                            </m:oMathPara>
                          </a14:m>
                          <a:endParaRPr lang="en-US" b="0" dirty="0">
                            <a:latin typeface="Times New Roman" panose="02020603050405020304" pitchFamily="18" charset="0"/>
                            <a:cs typeface="Times New Roman" panose="02020603050405020304" pitchFamily="18" charset="0"/>
                          </a:endParaRPr>
                        </a:p>
                      </a:txBody>
                      <a:tcPr/>
                    </a:tc>
                    <a:tc>
                      <a:txBody>
                        <a:bodyPr/>
                        <a:lstStyle/>
                        <a:p>
                          <a:pPr algn="ctr"/>
                          <a:r>
                            <a:rPr lang="en-IN" dirty="0" smtClean="0"/>
                            <a:t>5</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-1</a:t>
                          </a:r>
                          <a:endParaRPr lang="en-US" b="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dirty="0" smtClean="0">
                                    <a:latin typeface="Cambria Math" panose="02040503050406030204" pitchFamily="18" charset="0"/>
                                  </a:rPr>
                                  <m:t>1 1 0</m:t>
                                </m:r>
                              </m:oMath>
                            </m:oMathPara>
                          </a14:m>
                          <a:endParaRPr lang="en-US" b="0" dirty="0">
                            <a:latin typeface="Times New Roman" panose="02020603050405020304" pitchFamily="18" charset="0"/>
                            <a:cs typeface="Times New Roman" panose="02020603050405020304" pitchFamily="18" charset="0"/>
                          </a:endParaRPr>
                        </a:p>
                      </a:txBody>
                      <a:tcPr/>
                    </a:tc>
                    <a:tc>
                      <a:txBody>
                        <a:bodyPr/>
                        <a:lstStyle/>
                        <a:p>
                          <a:pPr algn="ctr"/>
                          <a:r>
                            <a:rPr lang="en-IN" dirty="0" smtClean="0"/>
                            <a:t>6</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-2</a:t>
                          </a:r>
                          <a:endParaRPr lang="en-US" b="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dirty="0" smtClean="0">
                                    <a:latin typeface="Cambria Math" panose="02040503050406030204" pitchFamily="18" charset="0"/>
                                  </a:rPr>
                                  <m:t>1 1 1</m:t>
                                </m:r>
                              </m:oMath>
                            </m:oMathPara>
                          </a14:m>
                          <a:endParaRPr lang="en-US" b="0" dirty="0">
                            <a:latin typeface="Times New Roman" panose="02020603050405020304" pitchFamily="18" charset="0"/>
                            <a:cs typeface="Times New Roman" panose="02020603050405020304" pitchFamily="18" charset="0"/>
                          </a:endParaRPr>
                        </a:p>
                      </a:txBody>
                      <a:tcPr/>
                    </a:tc>
                    <a:tc>
                      <a:txBody>
                        <a:bodyPr/>
                        <a:lstStyle/>
                        <a:p>
                          <a:pPr algn="ctr"/>
                          <a:r>
                            <a:rPr lang="en-IN" dirty="0" smtClean="0"/>
                            <a:t>7</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-3</a:t>
                          </a:r>
                          <a:endParaRPr lang="en-US" b="0" dirty="0">
                            <a:latin typeface="Times New Roman" panose="02020603050405020304" pitchFamily="18" charset="0"/>
                            <a:cs typeface="Times New Roman" panose="02020603050405020304" pitchFamily="18" charset="0"/>
                          </a:endParaRPr>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067714892"/>
                  </p:ext>
                </p:extLst>
              </p:nvPr>
            </p:nvGraphicFramePr>
            <p:xfrm>
              <a:off x="1115616" y="2708920"/>
              <a:ext cx="6096000" cy="3337560"/>
            </p:xfrm>
            <a:graphic>
              <a:graphicData uri="http://schemas.openxmlformats.org/drawingml/2006/table">
                <a:tbl>
                  <a:tblPr firstRow="1" bandRow="1">
                    <a:tableStyleId>{5DA37D80-6434-44D0-A028-1B22A696006F}</a:tableStyleId>
                  </a:tblPr>
                  <a:tblGrid>
                    <a:gridCol w="2032000"/>
                    <a:gridCol w="2032000"/>
                    <a:gridCol w="2032000"/>
                  </a:tblGrid>
                  <a:tr h="370840">
                    <a:tc>
                      <a:txBody>
                        <a:bodyPr/>
                        <a:lstStyle/>
                        <a:p>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Unsigned</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Signed</a:t>
                          </a:r>
                          <a:endParaRPr lang="en-US" b="0" dirty="0">
                            <a:latin typeface="Times New Roman" panose="02020603050405020304" pitchFamily="18" charset="0"/>
                            <a:cs typeface="Times New Roman" panose="02020603050405020304" pitchFamily="18" charset="0"/>
                          </a:endParaRPr>
                        </a:p>
                      </a:txBody>
                      <a:tcPr/>
                    </a:tc>
                  </a:tr>
                  <a:tr h="370840">
                    <a:tc>
                      <a:txBody>
                        <a:bodyPr/>
                        <a:lstStyle/>
                        <a:p>
                          <a:endParaRPr lang="en-US"/>
                        </a:p>
                      </a:txBody>
                      <a:tcPr>
                        <a:blipFill rotWithShape="0">
                          <a:blip r:embed="rId4"/>
                          <a:stretch>
                            <a:fillRect l="-599" t="-109836" r="-200599" b="-721311"/>
                          </a:stretch>
                        </a:blipFill>
                      </a:tcPr>
                    </a:tc>
                    <a:tc>
                      <a:txBody>
                        <a:bodyPr/>
                        <a:lstStyle/>
                        <a:p>
                          <a:pPr algn="ctr"/>
                          <a:r>
                            <a:rPr lang="en-IN" dirty="0" smtClean="0"/>
                            <a:t>0</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+0</a:t>
                          </a:r>
                          <a:endParaRPr lang="en-US" b="0" dirty="0">
                            <a:latin typeface="Times New Roman" panose="02020603050405020304" pitchFamily="18" charset="0"/>
                            <a:cs typeface="Times New Roman" panose="02020603050405020304" pitchFamily="18" charset="0"/>
                          </a:endParaRPr>
                        </a:p>
                      </a:txBody>
                      <a:tcPr/>
                    </a:tc>
                  </a:tr>
                  <a:tr h="370840">
                    <a:tc>
                      <a:txBody>
                        <a:bodyPr/>
                        <a:lstStyle/>
                        <a:p>
                          <a:endParaRPr lang="en-US"/>
                        </a:p>
                      </a:txBody>
                      <a:tcPr>
                        <a:blipFill rotWithShape="0">
                          <a:blip r:embed="rId4"/>
                          <a:stretch>
                            <a:fillRect l="-599" t="-209836" r="-200599" b="-621311"/>
                          </a:stretch>
                        </a:blipFill>
                      </a:tcPr>
                    </a:tc>
                    <a:tc>
                      <a:txBody>
                        <a:bodyPr/>
                        <a:lstStyle/>
                        <a:p>
                          <a:pPr algn="ctr"/>
                          <a:r>
                            <a:rPr lang="en-IN" dirty="0" smtClean="0"/>
                            <a:t>1</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+1</a:t>
                          </a:r>
                          <a:endParaRPr lang="en-US" b="0" dirty="0">
                            <a:latin typeface="Times New Roman" panose="02020603050405020304" pitchFamily="18" charset="0"/>
                            <a:cs typeface="Times New Roman" panose="02020603050405020304" pitchFamily="18" charset="0"/>
                          </a:endParaRPr>
                        </a:p>
                      </a:txBody>
                      <a:tcPr/>
                    </a:tc>
                  </a:tr>
                  <a:tr h="370840">
                    <a:tc>
                      <a:txBody>
                        <a:bodyPr/>
                        <a:lstStyle/>
                        <a:p>
                          <a:endParaRPr lang="en-US"/>
                        </a:p>
                      </a:txBody>
                      <a:tcPr>
                        <a:blipFill rotWithShape="0">
                          <a:blip r:embed="rId4"/>
                          <a:stretch>
                            <a:fillRect l="-599" t="-309836" r="-200599" b="-521311"/>
                          </a:stretch>
                        </a:blipFill>
                      </a:tcPr>
                    </a:tc>
                    <a:tc>
                      <a:txBody>
                        <a:bodyPr/>
                        <a:lstStyle/>
                        <a:p>
                          <a:pPr algn="ctr"/>
                          <a:r>
                            <a:rPr lang="en-IN" dirty="0" smtClean="0"/>
                            <a:t>2</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+2</a:t>
                          </a:r>
                          <a:endParaRPr lang="en-US" b="0" dirty="0">
                            <a:latin typeface="Times New Roman" panose="02020603050405020304" pitchFamily="18" charset="0"/>
                            <a:cs typeface="Times New Roman" panose="02020603050405020304" pitchFamily="18" charset="0"/>
                          </a:endParaRPr>
                        </a:p>
                      </a:txBody>
                      <a:tcPr/>
                    </a:tc>
                  </a:tr>
                  <a:tr h="370840">
                    <a:tc>
                      <a:txBody>
                        <a:bodyPr/>
                        <a:lstStyle/>
                        <a:p>
                          <a:endParaRPr lang="en-US"/>
                        </a:p>
                      </a:txBody>
                      <a:tcPr>
                        <a:blipFill rotWithShape="0">
                          <a:blip r:embed="rId4"/>
                          <a:stretch>
                            <a:fillRect l="-599" t="-416667" r="-200599" b="-430000"/>
                          </a:stretch>
                        </a:blipFill>
                      </a:tcPr>
                    </a:tc>
                    <a:tc>
                      <a:txBody>
                        <a:bodyPr/>
                        <a:lstStyle/>
                        <a:p>
                          <a:pPr algn="ctr"/>
                          <a:r>
                            <a:rPr lang="en-IN" dirty="0" smtClean="0"/>
                            <a:t>3</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+3</a:t>
                          </a:r>
                          <a:endParaRPr lang="en-US" b="0" dirty="0">
                            <a:latin typeface="Times New Roman" panose="02020603050405020304" pitchFamily="18" charset="0"/>
                            <a:cs typeface="Times New Roman" panose="02020603050405020304" pitchFamily="18" charset="0"/>
                          </a:endParaRPr>
                        </a:p>
                      </a:txBody>
                      <a:tcPr/>
                    </a:tc>
                  </a:tr>
                  <a:tr h="370840">
                    <a:tc>
                      <a:txBody>
                        <a:bodyPr/>
                        <a:lstStyle/>
                        <a:p>
                          <a:endParaRPr lang="en-US"/>
                        </a:p>
                      </a:txBody>
                      <a:tcPr>
                        <a:blipFill rotWithShape="0">
                          <a:blip r:embed="rId4"/>
                          <a:stretch>
                            <a:fillRect l="-599" t="-508197" r="-200599" b="-322951"/>
                          </a:stretch>
                        </a:blipFill>
                      </a:tcPr>
                    </a:tc>
                    <a:tc>
                      <a:txBody>
                        <a:bodyPr/>
                        <a:lstStyle/>
                        <a:p>
                          <a:pPr algn="ctr"/>
                          <a:r>
                            <a:rPr lang="en-IN" dirty="0" smtClean="0"/>
                            <a:t>4</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-0</a:t>
                          </a:r>
                          <a:endParaRPr lang="en-IN" b="0" dirty="0" smtClean="0">
                            <a:latin typeface="Times New Roman" panose="02020603050405020304" pitchFamily="18" charset="0"/>
                            <a:cs typeface="Times New Roman" panose="02020603050405020304" pitchFamily="18" charset="0"/>
                          </a:endParaRPr>
                        </a:p>
                      </a:txBody>
                      <a:tcPr/>
                    </a:tc>
                  </a:tr>
                  <a:tr h="370840">
                    <a:tc>
                      <a:txBody>
                        <a:bodyPr/>
                        <a:lstStyle/>
                        <a:p>
                          <a:endParaRPr lang="en-US"/>
                        </a:p>
                      </a:txBody>
                      <a:tcPr>
                        <a:blipFill rotWithShape="0">
                          <a:blip r:embed="rId4"/>
                          <a:stretch>
                            <a:fillRect l="-599" t="-608197" r="-200599" b="-222951"/>
                          </a:stretch>
                        </a:blipFill>
                      </a:tcPr>
                    </a:tc>
                    <a:tc>
                      <a:txBody>
                        <a:bodyPr/>
                        <a:lstStyle/>
                        <a:p>
                          <a:pPr algn="ctr"/>
                          <a:r>
                            <a:rPr lang="en-IN" dirty="0" smtClean="0"/>
                            <a:t>5</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-1</a:t>
                          </a:r>
                          <a:endParaRPr lang="en-US" b="0" dirty="0">
                            <a:latin typeface="Times New Roman" panose="02020603050405020304" pitchFamily="18" charset="0"/>
                            <a:cs typeface="Times New Roman" panose="02020603050405020304" pitchFamily="18" charset="0"/>
                          </a:endParaRPr>
                        </a:p>
                      </a:txBody>
                      <a:tcPr/>
                    </a:tc>
                  </a:tr>
                  <a:tr h="370840">
                    <a:tc>
                      <a:txBody>
                        <a:bodyPr/>
                        <a:lstStyle/>
                        <a:p>
                          <a:endParaRPr lang="en-US"/>
                        </a:p>
                      </a:txBody>
                      <a:tcPr>
                        <a:blipFill rotWithShape="0">
                          <a:blip r:embed="rId4"/>
                          <a:stretch>
                            <a:fillRect l="-599" t="-708197" r="-200599" b="-122951"/>
                          </a:stretch>
                        </a:blipFill>
                      </a:tcPr>
                    </a:tc>
                    <a:tc>
                      <a:txBody>
                        <a:bodyPr/>
                        <a:lstStyle/>
                        <a:p>
                          <a:pPr algn="ctr"/>
                          <a:r>
                            <a:rPr lang="en-IN" dirty="0" smtClean="0"/>
                            <a:t>6</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-2</a:t>
                          </a:r>
                          <a:endParaRPr lang="en-US" b="0" dirty="0">
                            <a:latin typeface="Times New Roman" panose="02020603050405020304" pitchFamily="18" charset="0"/>
                            <a:cs typeface="Times New Roman" panose="02020603050405020304" pitchFamily="18" charset="0"/>
                          </a:endParaRPr>
                        </a:p>
                      </a:txBody>
                      <a:tcPr/>
                    </a:tc>
                  </a:tr>
                  <a:tr h="370840">
                    <a:tc>
                      <a:txBody>
                        <a:bodyPr/>
                        <a:lstStyle/>
                        <a:p>
                          <a:endParaRPr lang="en-US"/>
                        </a:p>
                      </a:txBody>
                      <a:tcPr>
                        <a:blipFill rotWithShape="0">
                          <a:blip r:embed="rId4"/>
                          <a:stretch>
                            <a:fillRect l="-599" t="-808197" r="-200599" b="-22951"/>
                          </a:stretch>
                        </a:blipFill>
                      </a:tcPr>
                    </a:tc>
                    <a:tc>
                      <a:txBody>
                        <a:bodyPr/>
                        <a:lstStyle/>
                        <a:p>
                          <a:pPr algn="ctr"/>
                          <a:r>
                            <a:rPr lang="en-IN" dirty="0" smtClean="0"/>
                            <a:t>7</a:t>
                          </a:r>
                          <a:endParaRPr lang="en-US" b="0" dirty="0">
                            <a:latin typeface="Times New Roman" panose="02020603050405020304" pitchFamily="18" charset="0"/>
                            <a:cs typeface="Times New Roman" panose="02020603050405020304" pitchFamily="18" charset="0"/>
                          </a:endParaRPr>
                        </a:p>
                      </a:txBody>
                      <a:tcPr/>
                    </a:tc>
                    <a:tc>
                      <a:txBody>
                        <a:bodyPr/>
                        <a:lstStyle/>
                        <a:p>
                          <a:r>
                            <a:rPr lang="en-IN" dirty="0" smtClean="0"/>
                            <a:t>-3</a:t>
                          </a:r>
                          <a:endParaRPr lang="en-US" b="0" dirty="0">
                            <a:latin typeface="Times New Roman" panose="02020603050405020304" pitchFamily="18" charset="0"/>
                            <a:cs typeface="Times New Roman" panose="02020603050405020304" pitchFamily="18" charset="0"/>
                          </a:endParaRPr>
                        </a:p>
                      </a:txBody>
                      <a:tcPr/>
                    </a:tc>
                  </a:tr>
                </a:tbl>
              </a:graphicData>
            </a:graphic>
          </p:graphicFrame>
        </mc:Fallback>
      </mc:AlternateContent>
    </p:spTree>
    <p:extLst>
      <p:ext uri="{BB962C8B-B14F-4D97-AF65-F5344CB8AC3E}">
        <p14:creationId xmlns:p14="http://schemas.microsoft.com/office/powerpoint/2010/main" val="1787607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z="1000" i="1" dirty="0" smtClean="0"/>
              <a:t>CS 10001 : Programming and Data Structures</a:t>
            </a:r>
            <a:endParaRPr lang="en-IN" sz="1000" i="1" dirty="0"/>
          </a:p>
        </p:txBody>
      </p:sp>
      <p:sp>
        <p:nvSpPr>
          <p:cNvPr id="4" name="Slide Number Placeholder 3"/>
          <p:cNvSpPr>
            <a:spLocks noGrp="1"/>
          </p:cNvSpPr>
          <p:nvPr>
            <p:ph type="sldNum" sz="quarter" idx="12"/>
          </p:nvPr>
        </p:nvSpPr>
        <p:spPr/>
        <p:txBody>
          <a:bodyPr/>
          <a:lstStyle/>
          <a:p>
            <a:fld id="{2412D51A-C1C7-4F6F-ADB4-90C3724E8DB4}" type="slidenum">
              <a:rPr lang="en-IN" smtClean="0"/>
              <a:t>34</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
        <p:nvSpPr>
          <p:cNvPr id="9" name="Title 1"/>
          <p:cNvSpPr>
            <a:spLocks noGrp="1"/>
          </p:cNvSpPr>
          <p:nvPr>
            <p:ph type="title"/>
          </p:nvPr>
        </p:nvSpPr>
        <p:spPr>
          <a:xfrm>
            <a:off x="979984" y="2996952"/>
            <a:ext cx="7488832" cy="1143000"/>
          </a:xfrm>
        </p:spPr>
        <p:txBody>
          <a:bodyPr>
            <a:normAutofit/>
          </a:bodyPr>
          <a:lstStyle/>
          <a:p>
            <a:pPr marL="0" indent="0" algn="ctr">
              <a:buNone/>
            </a:pPr>
            <a:r>
              <a:rPr lang="en-US" sz="4000" dirty="0" smtClean="0">
                <a:solidFill>
                  <a:srgbClr val="0070C0"/>
                </a:solidFill>
                <a:latin typeface="Times New Roman" pitchFamily="18" charset="0"/>
                <a:cs typeface="Times New Roman" pitchFamily="18" charset="0"/>
              </a:rPr>
              <a:t>Computer Architecture</a:t>
            </a:r>
            <a:endParaRPr lang="en-IN" sz="4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857482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196752"/>
            <a:ext cx="8712968" cy="5040560"/>
          </a:xfrm>
        </p:spPr>
        <p:txBody>
          <a:bodyPr>
            <a:normAutofit fontScale="92500" lnSpcReduction="10000"/>
          </a:bodyPr>
          <a:lstStyle/>
          <a:p>
            <a:pPr marL="45720" indent="0">
              <a:buNone/>
            </a:pPr>
            <a:r>
              <a:rPr lang="en-US" sz="2100" b="1" dirty="0" smtClean="0">
                <a:solidFill>
                  <a:srgbClr val="002060"/>
                </a:solidFill>
                <a:latin typeface="Times New Roman" pitchFamily="18" charset="0"/>
                <a:cs typeface="Times New Roman" pitchFamily="18" charset="0"/>
              </a:rPr>
              <a:t>Memory  </a:t>
            </a:r>
          </a:p>
          <a:p>
            <a:pPr marL="45720" indent="0">
              <a:buNone/>
            </a:pPr>
            <a:r>
              <a:rPr lang="en-IN" sz="1900" dirty="0" smtClean="0">
                <a:solidFill>
                  <a:srgbClr val="002060"/>
                </a:solidFill>
                <a:latin typeface="Times New Roman" pitchFamily="18" charset="0"/>
                <a:cs typeface="Times New Roman" pitchFamily="18" charset="0"/>
              </a:rPr>
              <a:t>This unit stores the program to be executed. </a:t>
            </a:r>
          </a:p>
          <a:p>
            <a:pPr lvl="1">
              <a:buFont typeface="Wingdings" pitchFamily="2" charset="2"/>
              <a:buChar char="§"/>
            </a:pPr>
            <a:r>
              <a:rPr lang="en-US" sz="1600" dirty="0" smtClean="0">
                <a:solidFill>
                  <a:srgbClr val="002060"/>
                </a:solidFill>
                <a:latin typeface="Times New Roman" pitchFamily="18" charset="0"/>
                <a:cs typeface="Times New Roman" pitchFamily="18" charset="0"/>
              </a:rPr>
              <a:t>Register  </a:t>
            </a:r>
          </a:p>
          <a:p>
            <a:pPr lvl="2">
              <a:buFont typeface="Wingdings" pitchFamily="2" charset="2"/>
              <a:buChar char="§"/>
            </a:pPr>
            <a:r>
              <a:rPr lang="en-US" sz="1400" dirty="0" smtClean="0">
                <a:solidFill>
                  <a:srgbClr val="002060"/>
                </a:solidFill>
                <a:latin typeface="Times New Roman" pitchFamily="18" charset="0"/>
                <a:cs typeface="Times New Roman" pitchFamily="18" charset="0"/>
              </a:rPr>
              <a:t>Memory resides within the processing unit</a:t>
            </a:r>
          </a:p>
          <a:p>
            <a:pPr lvl="1">
              <a:buFont typeface="Wingdings" pitchFamily="2" charset="2"/>
              <a:buChar char="§"/>
            </a:pPr>
            <a:r>
              <a:rPr lang="en-US" sz="1600" dirty="0" smtClean="0">
                <a:solidFill>
                  <a:srgbClr val="002060"/>
                </a:solidFill>
                <a:latin typeface="Times New Roman" pitchFamily="18" charset="0"/>
                <a:cs typeface="Times New Roman" pitchFamily="18" charset="0"/>
              </a:rPr>
              <a:t>Primary memory (also called main memory)</a:t>
            </a:r>
          </a:p>
          <a:p>
            <a:pPr lvl="2">
              <a:buFont typeface="Wingdings" pitchFamily="2" charset="2"/>
              <a:buChar char="§"/>
            </a:pPr>
            <a:r>
              <a:rPr lang="en-IN" sz="1400" dirty="0">
                <a:solidFill>
                  <a:srgbClr val="002060"/>
                </a:solidFill>
                <a:latin typeface="Times New Roman" pitchFamily="18" charset="0"/>
                <a:cs typeface="Times New Roman" pitchFamily="18" charset="0"/>
              </a:rPr>
              <a:t>This is a high-speed memory that stays close to the CPU. </a:t>
            </a:r>
            <a:endParaRPr lang="en-IN" sz="1400" dirty="0" smtClean="0">
              <a:solidFill>
                <a:srgbClr val="002060"/>
              </a:solidFill>
              <a:latin typeface="Times New Roman" pitchFamily="18" charset="0"/>
              <a:cs typeface="Times New Roman" pitchFamily="18" charset="0"/>
            </a:endParaRPr>
          </a:p>
          <a:p>
            <a:pPr lvl="2">
              <a:buFont typeface="Wingdings" pitchFamily="2" charset="2"/>
              <a:buChar char="§"/>
            </a:pPr>
            <a:r>
              <a:rPr lang="en-IN" sz="1400" dirty="0" smtClean="0">
                <a:solidFill>
                  <a:srgbClr val="002060"/>
                </a:solidFill>
                <a:latin typeface="Times New Roman" pitchFamily="18" charset="0"/>
                <a:cs typeface="Times New Roman" pitchFamily="18" charset="0"/>
              </a:rPr>
              <a:t>Programs </a:t>
            </a:r>
            <a:r>
              <a:rPr lang="en-IN" sz="1400" dirty="0">
                <a:solidFill>
                  <a:srgbClr val="002060"/>
                </a:solidFill>
                <a:latin typeface="Times New Roman" pitchFamily="18" charset="0"/>
                <a:cs typeface="Times New Roman" pitchFamily="18" charset="0"/>
              </a:rPr>
              <a:t>are first loaded in the main memory and then executed. </a:t>
            </a:r>
            <a:endParaRPr lang="en-IN" sz="1400" dirty="0" smtClean="0">
              <a:solidFill>
                <a:srgbClr val="002060"/>
              </a:solidFill>
              <a:latin typeface="Times New Roman" pitchFamily="18" charset="0"/>
              <a:cs typeface="Times New Roman" pitchFamily="18" charset="0"/>
            </a:endParaRPr>
          </a:p>
          <a:p>
            <a:pPr lvl="2">
              <a:buFont typeface="Wingdings" pitchFamily="2" charset="2"/>
              <a:buChar char="§"/>
            </a:pPr>
            <a:r>
              <a:rPr lang="en-IN" sz="1400" dirty="0" smtClean="0">
                <a:solidFill>
                  <a:srgbClr val="002060"/>
                </a:solidFill>
                <a:latin typeface="Times New Roman" pitchFamily="18" charset="0"/>
                <a:cs typeface="Times New Roman" pitchFamily="18" charset="0"/>
              </a:rPr>
              <a:t>Usually </a:t>
            </a:r>
            <a:r>
              <a:rPr lang="en-IN" sz="1400" dirty="0">
                <a:solidFill>
                  <a:srgbClr val="002060"/>
                </a:solidFill>
                <a:latin typeface="Times New Roman" pitchFamily="18" charset="0"/>
                <a:cs typeface="Times New Roman" pitchFamily="18" charset="0"/>
              </a:rPr>
              <a:t>main memory is volatile, i.e., its contents are lost after power-down</a:t>
            </a:r>
            <a:r>
              <a:rPr lang="en-IN" sz="1400" dirty="0" smtClean="0">
                <a:solidFill>
                  <a:srgbClr val="002060"/>
                </a:solidFill>
                <a:latin typeface="Times New Roman" pitchFamily="18" charset="0"/>
                <a:cs typeface="Times New Roman" pitchFamily="18" charset="0"/>
              </a:rPr>
              <a:t>.</a:t>
            </a:r>
          </a:p>
          <a:p>
            <a:pPr lvl="2">
              <a:buFont typeface="Wingdings" pitchFamily="2" charset="2"/>
              <a:buChar char="§"/>
            </a:pPr>
            <a:endParaRPr lang="en-US" sz="1400" dirty="0" smtClean="0">
              <a:solidFill>
                <a:srgbClr val="002060"/>
              </a:solidFill>
              <a:latin typeface="Times New Roman" pitchFamily="18" charset="0"/>
              <a:cs typeface="Times New Roman" pitchFamily="18" charset="0"/>
            </a:endParaRPr>
          </a:p>
          <a:p>
            <a:pPr lvl="1">
              <a:buFont typeface="Wingdings" pitchFamily="2" charset="2"/>
              <a:buChar char="§"/>
            </a:pPr>
            <a:r>
              <a:rPr lang="en-US" sz="1600" dirty="0" smtClean="0">
                <a:solidFill>
                  <a:srgbClr val="002060"/>
                </a:solidFill>
                <a:latin typeface="Times New Roman" pitchFamily="18" charset="0"/>
                <a:cs typeface="Times New Roman" pitchFamily="18" charset="0"/>
              </a:rPr>
              <a:t>Secondary memory</a:t>
            </a:r>
          </a:p>
          <a:p>
            <a:pPr lvl="2">
              <a:buFont typeface="Wingdings" pitchFamily="2" charset="2"/>
              <a:buChar char="§"/>
            </a:pPr>
            <a:r>
              <a:rPr lang="en-IN" sz="1400" dirty="0">
                <a:solidFill>
                  <a:srgbClr val="002060"/>
                </a:solidFill>
                <a:latin typeface="Times New Roman" pitchFamily="18" charset="0"/>
                <a:cs typeface="Times New Roman" pitchFamily="18" charset="0"/>
              </a:rPr>
              <a:t>This is relatively inexpensive, bigger and low-speed memory. </a:t>
            </a:r>
            <a:endParaRPr lang="en-IN" sz="1400" dirty="0" smtClean="0">
              <a:solidFill>
                <a:srgbClr val="002060"/>
              </a:solidFill>
              <a:latin typeface="Times New Roman" pitchFamily="18" charset="0"/>
              <a:cs typeface="Times New Roman" pitchFamily="18" charset="0"/>
            </a:endParaRPr>
          </a:p>
          <a:p>
            <a:pPr lvl="2">
              <a:buFont typeface="Wingdings" pitchFamily="2" charset="2"/>
              <a:buChar char="§"/>
            </a:pPr>
            <a:r>
              <a:rPr lang="en-IN" sz="1400" dirty="0" smtClean="0">
                <a:solidFill>
                  <a:srgbClr val="002060"/>
                </a:solidFill>
                <a:latin typeface="Times New Roman" pitchFamily="18" charset="0"/>
                <a:cs typeface="Times New Roman" pitchFamily="18" charset="0"/>
              </a:rPr>
              <a:t>It </a:t>
            </a:r>
            <a:r>
              <a:rPr lang="en-IN" sz="1400" dirty="0">
                <a:solidFill>
                  <a:srgbClr val="002060"/>
                </a:solidFill>
                <a:latin typeface="Times New Roman" pitchFamily="18" charset="0"/>
                <a:cs typeface="Times New Roman" pitchFamily="18" charset="0"/>
              </a:rPr>
              <a:t>is normally meant for off-line storage, i.e., storage of programs and data for future processing. </a:t>
            </a:r>
            <a:endParaRPr lang="en-IN" sz="1400" dirty="0" smtClean="0">
              <a:solidFill>
                <a:srgbClr val="002060"/>
              </a:solidFill>
              <a:latin typeface="Times New Roman" pitchFamily="18" charset="0"/>
              <a:cs typeface="Times New Roman" pitchFamily="18" charset="0"/>
            </a:endParaRPr>
          </a:p>
          <a:p>
            <a:pPr lvl="2">
              <a:buFont typeface="Wingdings" pitchFamily="2" charset="2"/>
              <a:buChar char="§"/>
            </a:pPr>
            <a:r>
              <a:rPr lang="en-IN" sz="1400" dirty="0" smtClean="0">
                <a:solidFill>
                  <a:srgbClr val="002060"/>
                </a:solidFill>
                <a:latin typeface="Times New Roman" pitchFamily="18" charset="0"/>
                <a:cs typeface="Times New Roman" pitchFamily="18" charset="0"/>
              </a:rPr>
              <a:t>One </a:t>
            </a:r>
            <a:r>
              <a:rPr lang="en-IN" sz="1400" dirty="0">
                <a:solidFill>
                  <a:srgbClr val="002060"/>
                </a:solidFill>
                <a:latin typeface="Times New Roman" pitchFamily="18" charset="0"/>
                <a:cs typeface="Times New Roman" pitchFamily="18" charset="0"/>
              </a:rPr>
              <a:t>requires secondary storage to be permanent, i.e., its contents should last even after shut-down. </a:t>
            </a:r>
            <a:endParaRPr lang="en-IN" sz="1400" dirty="0" smtClean="0">
              <a:solidFill>
                <a:srgbClr val="002060"/>
              </a:solidFill>
              <a:latin typeface="Times New Roman" pitchFamily="18" charset="0"/>
              <a:cs typeface="Times New Roman" pitchFamily="18" charset="0"/>
            </a:endParaRPr>
          </a:p>
          <a:p>
            <a:pPr lvl="2">
              <a:buFont typeface="Wingdings" pitchFamily="2" charset="2"/>
              <a:buChar char="§"/>
            </a:pPr>
            <a:r>
              <a:rPr lang="en-IN" sz="1400" dirty="0" smtClean="0">
                <a:solidFill>
                  <a:srgbClr val="002060"/>
                </a:solidFill>
                <a:latin typeface="Times New Roman" pitchFamily="18" charset="0"/>
                <a:cs typeface="Times New Roman" pitchFamily="18" charset="0"/>
              </a:rPr>
              <a:t>Examples </a:t>
            </a:r>
            <a:r>
              <a:rPr lang="en-IN" sz="1400" dirty="0">
                <a:solidFill>
                  <a:srgbClr val="002060"/>
                </a:solidFill>
                <a:latin typeface="Times New Roman" pitchFamily="18" charset="0"/>
                <a:cs typeface="Times New Roman" pitchFamily="18" charset="0"/>
              </a:rPr>
              <a:t>of secondary storage include floppy disks, hard disks and CDROM disks.</a:t>
            </a:r>
            <a:endParaRPr lang="en-US" sz="1400" dirty="0" smtClean="0">
              <a:solidFill>
                <a:srgbClr val="002060"/>
              </a:solidFill>
              <a:latin typeface="Times New Roman" pitchFamily="18" charset="0"/>
              <a:cs typeface="Times New Roman" pitchFamily="18" charset="0"/>
            </a:endParaRPr>
          </a:p>
          <a:p>
            <a:pPr marL="365760" lvl="1" indent="0">
              <a:buNone/>
            </a:pPr>
            <a:endParaRPr lang="en-US" sz="1100" dirty="0" smtClean="0">
              <a:solidFill>
                <a:srgbClr val="002060"/>
              </a:solidFill>
              <a:latin typeface="Times New Roman" pitchFamily="18" charset="0"/>
              <a:cs typeface="Times New Roman" pitchFamily="18" charset="0"/>
            </a:endParaRPr>
          </a:p>
          <a:p>
            <a:pPr marL="45720" indent="0">
              <a:buNone/>
            </a:pPr>
            <a:r>
              <a:rPr lang="en-US" sz="1900" b="1" dirty="0" smtClean="0">
                <a:solidFill>
                  <a:srgbClr val="002060"/>
                </a:solidFill>
                <a:latin typeface="Times New Roman" pitchFamily="18" charset="0"/>
                <a:cs typeface="Times New Roman" pitchFamily="18" charset="0"/>
              </a:rPr>
              <a:t>Buses</a:t>
            </a:r>
          </a:p>
          <a:p>
            <a:pPr marL="45720" indent="0">
              <a:buNone/>
            </a:pPr>
            <a:r>
              <a:rPr lang="en-IN" sz="1700" dirty="0">
                <a:solidFill>
                  <a:srgbClr val="002060"/>
                </a:solidFill>
                <a:latin typeface="Times New Roman" pitchFamily="18" charset="0"/>
                <a:cs typeface="Times New Roman" pitchFamily="18" charset="0"/>
              </a:rPr>
              <a:t>A bus is a set of wires that connect the above components. Buses are responsible for movement of data from input devices, to output devices and from/to CPU and memory</a:t>
            </a:r>
            <a:r>
              <a:rPr lang="en-IN" sz="1700" dirty="0" smtClean="0">
                <a:solidFill>
                  <a:srgbClr val="002060"/>
                </a:solidFill>
                <a:latin typeface="Times New Roman" pitchFamily="18" charset="0"/>
                <a:cs typeface="Times New Roman" pitchFamily="18" charset="0"/>
              </a:rPr>
              <a:t>. </a:t>
            </a:r>
          </a:p>
        </p:txBody>
      </p:sp>
      <p:sp>
        <p:nvSpPr>
          <p:cNvPr id="5" name="Title 1"/>
          <p:cNvSpPr>
            <a:spLocks noGrp="1"/>
          </p:cNvSpPr>
          <p:nvPr>
            <p:ph type="title"/>
          </p:nvPr>
        </p:nvSpPr>
        <p:spPr>
          <a:xfrm>
            <a:off x="179512" y="188640"/>
            <a:ext cx="8712968" cy="1008112"/>
          </a:xfrm>
        </p:spPr>
        <p:txBody>
          <a:bodyPr>
            <a:normAutofit fontScale="90000"/>
          </a:bodyPr>
          <a:lstStyle/>
          <a:p>
            <a:pPr marL="0" indent="0" algn="l">
              <a:buNone/>
            </a:pPr>
            <a:r>
              <a:rPr lang="en-US" sz="4000" dirty="0">
                <a:solidFill>
                  <a:srgbClr val="7030A0"/>
                </a:solidFill>
                <a:latin typeface="Times New Roman" pitchFamily="18" charset="0"/>
                <a:cs typeface="Times New Roman" pitchFamily="18" charset="0"/>
              </a:rPr>
              <a:t>Basic components of a digital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35</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505" y="1412776"/>
            <a:ext cx="3163935" cy="156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283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9512" y="188640"/>
            <a:ext cx="8712968" cy="1008112"/>
          </a:xfrm>
        </p:spPr>
        <p:txBody>
          <a:bodyPr>
            <a:normAutofit fontScale="90000"/>
          </a:bodyPr>
          <a:lstStyle/>
          <a:p>
            <a:pPr marL="0" indent="0" algn="l">
              <a:buNone/>
            </a:pPr>
            <a:r>
              <a:rPr lang="en-US" sz="4000" dirty="0">
                <a:solidFill>
                  <a:srgbClr val="7030A0"/>
                </a:solidFill>
                <a:latin typeface="Times New Roman" pitchFamily="18" charset="0"/>
                <a:cs typeface="Times New Roman" pitchFamily="18" charset="0"/>
              </a:rPr>
              <a:t>Basic components of a digital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36</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
        <p:nvSpPr>
          <p:cNvPr id="7" name="Content Placeholder 6"/>
          <p:cNvSpPr>
            <a:spLocks noGrp="1"/>
          </p:cNvSpPr>
          <p:nvPr>
            <p:ph sz="quarter" idx="13"/>
          </p:nvPr>
        </p:nvSpPr>
        <p:spPr>
          <a:xfrm>
            <a:off x="2599369" y="5661248"/>
            <a:ext cx="3600400" cy="432048"/>
          </a:xfrm>
        </p:spPr>
        <p:txBody>
          <a:bodyPr>
            <a:normAutofit/>
          </a:bodyPr>
          <a:lstStyle/>
          <a:p>
            <a:pPr marL="45720" indent="0">
              <a:buNone/>
            </a:pPr>
            <a:r>
              <a:rPr lang="en-US" sz="2000" dirty="0" smtClean="0">
                <a:solidFill>
                  <a:srgbClr val="0070C0"/>
                </a:solidFill>
                <a:latin typeface="Times New Roman" pitchFamily="18" charset="0"/>
                <a:cs typeface="Times New Roman" pitchFamily="18" charset="0"/>
              </a:rPr>
              <a:t>John Von Neumann architecture</a:t>
            </a:r>
            <a:endParaRPr lang="en-IN" sz="2000" dirty="0">
              <a:solidFill>
                <a:srgbClr val="0070C0"/>
              </a:solidFill>
              <a:latin typeface="Times New Roman" pitchFamily="18" charset="0"/>
              <a:cs typeface="Times New Roman" pitchFamily="18" charset="0"/>
            </a:endParaRPr>
          </a:p>
        </p:txBody>
      </p:sp>
      <p:pic>
        <p:nvPicPr>
          <p:cNvPr id="5122" name="Picture 2" descr="computer organ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246" y="1268760"/>
            <a:ext cx="523821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76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Typical configuration of a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37</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graphicFrame>
        <p:nvGraphicFramePr>
          <p:cNvPr id="10" name="Table 9"/>
          <p:cNvGraphicFramePr>
            <a:graphicFrameLocks noGrp="1"/>
          </p:cNvGraphicFramePr>
          <p:nvPr>
            <p:extLst>
              <p:ext uri="{D42A27DB-BD31-4B8C-83A1-F6EECF244321}">
                <p14:modId xmlns:p14="http://schemas.microsoft.com/office/powerpoint/2010/main" val="4254116767"/>
              </p:ext>
            </p:extLst>
          </p:nvPr>
        </p:nvGraphicFramePr>
        <p:xfrm>
          <a:off x="1907704" y="1772816"/>
          <a:ext cx="5400600" cy="3557198"/>
        </p:xfrm>
        <a:graphic>
          <a:graphicData uri="http://schemas.openxmlformats.org/drawingml/2006/table">
            <a:tbl>
              <a:tblPr firstRow="1" firstCol="1" bandRow="1"/>
              <a:tblGrid>
                <a:gridCol w="1625506"/>
                <a:gridCol w="3775094"/>
              </a:tblGrid>
              <a:tr h="374442">
                <a:tc>
                  <a:txBody>
                    <a:bodyPr/>
                    <a:lstStyle/>
                    <a:p>
                      <a:pPr>
                        <a:lnSpc>
                          <a:spcPct val="115000"/>
                        </a:lnSpc>
                        <a:spcAft>
                          <a:spcPts val="0"/>
                        </a:spcAft>
                      </a:pPr>
                      <a:r>
                        <a:rPr lang="en-IN" sz="1400" b="1" dirty="0">
                          <a:effectLst/>
                          <a:latin typeface="Calibri"/>
                          <a:ea typeface="Calibri"/>
                          <a:cs typeface="Times New Roman"/>
                        </a:rPr>
                        <a:t>Feature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Aft>
                          <a:spcPts val="0"/>
                        </a:spcAft>
                      </a:pPr>
                      <a:r>
                        <a:rPr lang="en-IN" sz="1400" b="1" dirty="0">
                          <a:effectLst/>
                          <a:latin typeface="Calibri"/>
                          <a:ea typeface="Calibri"/>
                          <a:cs typeface="Times New Roman"/>
                        </a:rPr>
                        <a:t>Specification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561662">
                <a:tc>
                  <a:txBody>
                    <a:bodyPr/>
                    <a:lstStyle/>
                    <a:p>
                      <a:pPr algn="ctr">
                        <a:lnSpc>
                          <a:spcPct val="115000"/>
                        </a:lnSpc>
                        <a:spcAft>
                          <a:spcPts val="0"/>
                        </a:spcAft>
                      </a:pPr>
                      <a:r>
                        <a:rPr lang="en-IN" sz="1400" b="1" dirty="0">
                          <a:effectLst/>
                          <a:latin typeface="Times New Roman" pitchFamily="18" charset="0"/>
                          <a:ea typeface="Calibri"/>
                          <a:cs typeface="Times New Roman" pitchFamily="18" charset="0"/>
                        </a:rPr>
                        <a:t>CPU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effectLst/>
                          <a:latin typeface="Times New Roman" pitchFamily="18" charset="0"/>
                          <a:ea typeface="Calibri"/>
                          <a:cs typeface="Times New Roman" pitchFamily="18" charset="0"/>
                        </a:rPr>
                        <a:t>Intel(R) Core(TM)</a:t>
                      </a:r>
                    </a:p>
                    <a:p>
                      <a:pPr>
                        <a:lnSpc>
                          <a:spcPct val="115000"/>
                        </a:lnSpc>
                        <a:spcAft>
                          <a:spcPts val="0"/>
                        </a:spcAft>
                      </a:pPr>
                      <a:r>
                        <a:rPr lang="en-IN" sz="1400" dirty="0">
                          <a:effectLst/>
                          <a:latin typeface="Times New Roman" pitchFamily="18" charset="0"/>
                          <a:ea typeface="Calibri"/>
                          <a:cs typeface="Times New Roman" pitchFamily="18" charset="0"/>
                        </a:rPr>
                        <a:t>i5-4570 CPU, 3.2 GHz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n-IN" sz="1400" b="1" dirty="0">
                          <a:effectLst/>
                          <a:latin typeface="Times New Roman" pitchFamily="18" charset="0"/>
                          <a:ea typeface="Calibri"/>
                          <a:cs typeface="Times New Roman" pitchFamily="18" charset="0"/>
                        </a:rPr>
                        <a:t>Main memory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effectLst/>
                          <a:latin typeface="Times New Roman" pitchFamily="18" charset="0"/>
                          <a:ea typeface="Calibri"/>
                          <a:cs typeface="Times New Roman" pitchFamily="18" charset="0"/>
                        </a:rPr>
                        <a:t>4 GB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n-IN" sz="1400" b="1" dirty="0">
                          <a:effectLst/>
                          <a:latin typeface="Times New Roman" pitchFamily="18" charset="0"/>
                          <a:ea typeface="Calibri"/>
                          <a:cs typeface="Times New Roman" pitchFamily="18" charset="0"/>
                        </a:rPr>
                        <a:t>Hard disk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effectLst/>
                          <a:latin typeface="Times New Roman" pitchFamily="18" charset="0"/>
                          <a:ea typeface="Calibri"/>
                          <a:cs typeface="Times New Roman" pitchFamily="18" charset="0"/>
                        </a:rPr>
                        <a:t>1 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n-IN" sz="1400" b="1" dirty="0">
                          <a:effectLst/>
                          <a:latin typeface="Times New Roman" pitchFamily="18" charset="0"/>
                          <a:ea typeface="Calibri"/>
                          <a:cs typeface="Times New Roman" pitchFamily="18" charset="0"/>
                        </a:rPr>
                        <a:t>Floppy disk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effectLst/>
                          <a:latin typeface="Times New Roman" pitchFamily="18" charset="0"/>
                          <a:ea typeface="Calibri"/>
                          <a:cs typeface="Times New Roman" pitchFamily="18" charset="0"/>
                        </a:rPr>
                        <a:t>Not required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n-IN" sz="1400" b="1" dirty="0">
                          <a:effectLst/>
                          <a:latin typeface="Times New Roman" pitchFamily="18" charset="0"/>
                          <a:ea typeface="Calibri"/>
                          <a:cs typeface="Times New Roman" pitchFamily="18" charset="0"/>
                        </a:rPr>
                        <a:t>CDROM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effectLst/>
                          <a:latin typeface="Times New Roman" pitchFamily="18" charset="0"/>
                          <a:ea typeface="Calibri"/>
                          <a:cs typeface="Times New Roman" pitchFamily="18" charset="0"/>
                        </a:rPr>
                        <a:t>DVD RW combo-drive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n-IN" sz="1400" b="1" dirty="0">
                          <a:effectLst/>
                          <a:latin typeface="Times New Roman" pitchFamily="18" charset="0"/>
                          <a:ea typeface="Calibri"/>
                          <a:cs typeface="Times New Roman" pitchFamily="18" charset="0"/>
                        </a:rPr>
                        <a:t>Input device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effectLst/>
                          <a:latin typeface="Times New Roman" pitchFamily="18" charset="0"/>
                          <a:ea typeface="Calibri"/>
                          <a:cs typeface="Times New Roman" pitchFamily="18" charset="0"/>
                        </a:rPr>
                        <a:t>Keyboard, mouse, joystick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n-IN" sz="1400" b="1" dirty="0">
                          <a:effectLst/>
                          <a:latin typeface="Times New Roman" pitchFamily="18" charset="0"/>
                          <a:ea typeface="Calibri"/>
                          <a:cs typeface="Times New Roman" pitchFamily="18" charset="0"/>
                        </a:rPr>
                        <a:t>Output device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effectLst/>
                          <a:latin typeface="Times New Roman" pitchFamily="18" charset="0"/>
                          <a:ea typeface="Calibri"/>
                          <a:cs typeface="Times New Roman" pitchFamily="18" charset="0"/>
                        </a:rPr>
                        <a:t>TFT Monitor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n-IN" sz="1400" b="1" dirty="0">
                          <a:effectLst/>
                          <a:latin typeface="Times New Roman" pitchFamily="18" charset="0"/>
                          <a:ea typeface="Calibri"/>
                          <a:cs typeface="Times New Roman" pitchFamily="18" charset="0"/>
                        </a:rPr>
                        <a:t>Ports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400" dirty="0">
                          <a:effectLst/>
                          <a:latin typeface="Times New Roman" pitchFamily="18" charset="0"/>
                          <a:ea typeface="Calibri"/>
                          <a:cs typeface="Times New Roman" pitchFamily="18" charset="0"/>
                        </a:rPr>
                        <a:t>4 USB, Infrared, </a:t>
                      </a:r>
                      <a:r>
                        <a:rPr lang="en-IN" sz="1400" dirty="0" err="1">
                          <a:effectLst/>
                          <a:latin typeface="Times New Roman" pitchFamily="18" charset="0"/>
                          <a:ea typeface="Calibri"/>
                          <a:cs typeface="Times New Roman" pitchFamily="18" charset="0"/>
                        </a:rPr>
                        <a:t>Firewire</a:t>
                      </a:r>
                      <a:endParaRPr lang="en-IN" sz="14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3198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How a program runs in computer? </a:t>
            </a:r>
            <a:endParaRPr lang="en-IN" sz="4000" dirty="0">
              <a:solidFill>
                <a:srgbClr val="7030A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t>CS 10001 : Programming and Data Structures</a:t>
            </a:r>
            <a:endParaRPr lang="en-IN"/>
          </a:p>
        </p:txBody>
      </p:sp>
      <p:sp>
        <p:nvSpPr>
          <p:cNvPr id="5" name="Slide Number Placeholder 4"/>
          <p:cNvSpPr>
            <a:spLocks noGrp="1"/>
          </p:cNvSpPr>
          <p:nvPr>
            <p:ph type="sldNum" sz="quarter" idx="12"/>
          </p:nvPr>
        </p:nvSpPr>
        <p:spPr/>
        <p:txBody>
          <a:bodyPr/>
          <a:lstStyle/>
          <a:p>
            <a:fld id="{2412D51A-C1C7-4F6F-ADB4-90C3724E8DB4}" type="slidenum">
              <a:rPr lang="en-IN" smtClean="0"/>
              <a:t>38</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7" name="Picture 6"/>
          <p:cNvPicPr>
            <a:picLocks noChangeAspect="1"/>
          </p:cNvPicPr>
          <p:nvPr/>
        </p:nvPicPr>
        <p:blipFill>
          <a:blip r:embed="rId2"/>
          <a:stretch>
            <a:fillRect/>
          </a:stretch>
        </p:blipFill>
        <p:spPr>
          <a:xfrm>
            <a:off x="757199" y="1205400"/>
            <a:ext cx="7629601" cy="4447200"/>
          </a:xfrm>
          <a:prstGeom prst="rect">
            <a:avLst/>
          </a:prstGeom>
        </p:spPr>
      </p:pic>
    </p:spTree>
    <p:extLst>
      <p:ext uri="{BB962C8B-B14F-4D97-AF65-F5344CB8AC3E}">
        <p14:creationId xmlns:p14="http://schemas.microsoft.com/office/powerpoint/2010/main" val="3873965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Why we need a program? </a:t>
            </a:r>
            <a:endParaRPr lang="en-IN" sz="40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200" y="1196753"/>
            <a:ext cx="8363272" cy="4752528"/>
          </a:xfrm>
          <a:prstGeom prst="rect">
            <a:avLst/>
          </a:prstGeom>
        </p:spPr>
        <p:txBody>
          <a:bodyPr>
            <a:normAutofit lnSpcReduction="10000"/>
          </a:bodyPr>
          <a:lstStyle/>
          <a:p>
            <a:pPr marL="45720" indent="0" algn="ctr">
              <a:buNone/>
            </a:pPr>
            <a:r>
              <a:rPr lang="en-US" sz="9600" dirty="0" smtClean="0">
                <a:solidFill>
                  <a:srgbClr val="FF0000"/>
                </a:solidFill>
                <a:latin typeface="Times New Roman" pitchFamily="18" charset="0"/>
                <a:cs typeface="Times New Roman" pitchFamily="18" charset="0"/>
              </a:rPr>
              <a:t>?</a:t>
            </a:r>
          </a:p>
          <a:p>
            <a:pPr>
              <a:buFont typeface="Wingdings" pitchFamily="2" charset="2"/>
              <a:buChar char="§"/>
            </a:pPr>
            <a:r>
              <a:rPr lang="en-US" sz="2000" dirty="0" smtClean="0">
                <a:solidFill>
                  <a:srgbClr val="002060"/>
                </a:solidFill>
                <a:latin typeface="Times New Roman" pitchFamily="18" charset="0"/>
                <a:cs typeface="Times New Roman" pitchFamily="18" charset="0"/>
              </a:rPr>
              <a:t>High speed computation</a:t>
            </a:r>
          </a:p>
          <a:p>
            <a:pPr lvl="1">
              <a:buFont typeface="Wingdings" pitchFamily="2" charset="2"/>
              <a:buChar char="§"/>
            </a:pPr>
            <a:r>
              <a:rPr lang="en-IN" sz="1800" dirty="0">
                <a:solidFill>
                  <a:srgbClr val="002060"/>
                </a:solidFill>
                <a:latin typeface="Times New Roman" pitchFamily="18" charset="0"/>
                <a:cs typeface="Times New Roman" pitchFamily="18" charset="0"/>
              </a:rPr>
              <a:t>The electronic speed possessed by computers for processing data is really fabulous</a:t>
            </a:r>
            <a:r>
              <a:rPr lang="en-IN" sz="1800" dirty="0" smtClean="0">
                <a:solidFill>
                  <a:srgbClr val="002060"/>
                </a:solidFill>
                <a:latin typeface="Times New Roman" pitchFamily="18" charset="0"/>
                <a:cs typeface="Times New Roman" pitchFamily="18" charset="0"/>
              </a:rPr>
              <a:t>.</a:t>
            </a:r>
          </a:p>
          <a:p>
            <a:pPr lvl="8">
              <a:buFont typeface="Wingdings" pitchFamily="2" charset="2"/>
              <a:buChar char="§"/>
            </a:pPr>
            <a:endParaRPr lang="en-IN" sz="800" dirty="0" smtClean="0">
              <a:solidFill>
                <a:srgbClr val="002060"/>
              </a:solidFill>
              <a:latin typeface="Times New Roman" pitchFamily="18" charset="0"/>
              <a:cs typeface="Times New Roman" pitchFamily="18" charset="0"/>
            </a:endParaRPr>
          </a:p>
          <a:p>
            <a:pPr>
              <a:buFont typeface="Wingdings" pitchFamily="2" charset="2"/>
              <a:buChar char="§"/>
            </a:pPr>
            <a:r>
              <a:rPr lang="en-US" sz="2000" dirty="0">
                <a:solidFill>
                  <a:srgbClr val="002060"/>
                </a:solidFill>
                <a:latin typeface="Times New Roman" pitchFamily="18" charset="0"/>
                <a:cs typeface="Times New Roman" pitchFamily="18" charset="0"/>
              </a:rPr>
              <a:t>Many problems and hence many programs. </a:t>
            </a:r>
            <a:r>
              <a:rPr lang="en-US" sz="2000" dirty="0" smtClean="0">
                <a:solidFill>
                  <a:srgbClr val="002060"/>
                </a:solidFill>
                <a:latin typeface="Times New Roman" pitchFamily="18" charset="0"/>
                <a:cs typeface="Times New Roman" pitchFamily="18" charset="0"/>
              </a:rPr>
              <a:t>The same computer can be used to solve many problems</a:t>
            </a:r>
            <a:r>
              <a:rPr lang="en-US" sz="2000" dirty="0">
                <a:solidFill>
                  <a:srgbClr val="002060"/>
                </a:solidFill>
                <a:latin typeface="Times New Roman" pitchFamily="18" charset="0"/>
                <a:cs typeface="Times New Roman" pitchFamily="18" charset="0"/>
              </a:rPr>
              <a:t>. </a:t>
            </a:r>
            <a:endParaRPr lang="en-US" sz="2000" dirty="0" smtClean="0">
              <a:solidFill>
                <a:srgbClr val="002060"/>
              </a:solidFill>
              <a:latin typeface="Times New Roman" pitchFamily="18" charset="0"/>
              <a:cs typeface="Times New Roman" pitchFamily="18" charset="0"/>
            </a:endParaRPr>
          </a:p>
          <a:p>
            <a:pPr lvl="1">
              <a:buFont typeface="Wingdings" pitchFamily="2" charset="2"/>
              <a:buChar char="§"/>
            </a:pPr>
            <a:r>
              <a:rPr lang="en-US" sz="1800" dirty="0" smtClean="0">
                <a:solidFill>
                  <a:srgbClr val="002060"/>
                </a:solidFill>
                <a:latin typeface="Times New Roman" pitchFamily="18" charset="0"/>
                <a:cs typeface="Times New Roman" pitchFamily="18" charset="0"/>
              </a:rPr>
              <a:t>This is why computer is “general purpose” digital device!</a:t>
            </a:r>
          </a:p>
          <a:p>
            <a:pPr lvl="8">
              <a:buFont typeface="Wingdings" pitchFamily="2" charset="2"/>
              <a:buChar char="§"/>
            </a:pPr>
            <a:endParaRPr lang="en-US" sz="1200" dirty="0" smtClean="0">
              <a:solidFill>
                <a:srgbClr val="002060"/>
              </a:solidFill>
              <a:latin typeface="Times New Roman" pitchFamily="18" charset="0"/>
              <a:cs typeface="Times New Roman" pitchFamily="18" charset="0"/>
            </a:endParaRPr>
          </a:p>
          <a:p>
            <a:pPr>
              <a:buFont typeface="Wingdings" pitchFamily="2" charset="2"/>
              <a:buChar char="§"/>
            </a:pPr>
            <a:r>
              <a:rPr lang="en-US" sz="2000" dirty="0" smtClean="0">
                <a:solidFill>
                  <a:srgbClr val="002060"/>
                </a:solidFill>
                <a:latin typeface="Times New Roman" pitchFamily="18" charset="0"/>
                <a:cs typeface="Times New Roman" pitchFamily="18" charset="0"/>
              </a:rPr>
              <a:t>Same problem but have many </a:t>
            </a:r>
            <a:r>
              <a:rPr lang="en-US" sz="2000" dirty="0">
                <a:solidFill>
                  <a:srgbClr val="002060"/>
                </a:solidFill>
                <a:latin typeface="Times New Roman" pitchFamily="18" charset="0"/>
                <a:cs typeface="Times New Roman" pitchFamily="18" charset="0"/>
              </a:rPr>
              <a:t>programs</a:t>
            </a:r>
            <a:r>
              <a:rPr lang="en-US" sz="2000" dirty="0" smtClean="0">
                <a:solidFill>
                  <a:srgbClr val="002060"/>
                </a:solidFill>
                <a:latin typeface="Times New Roman" pitchFamily="18" charset="0"/>
                <a:cs typeface="Times New Roman" pitchFamily="18" charset="0"/>
              </a:rPr>
              <a:t>.</a:t>
            </a:r>
          </a:p>
          <a:p>
            <a:pPr lvl="2">
              <a:buFont typeface="Wingdings" pitchFamily="2" charset="2"/>
              <a:buChar char="§"/>
            </a:pPr>
            <a:r>
              <a:rPr lang="en-US" dirty="0" smtClean="0">
                <a:solidFill>
                  <a:srgbClr val="002060"/>
                </a:solidFill>
                <a:latin typeface="Times New Roman" pitchFamily="18" charset="0"/>
                <a:cs typeface="Times New Roman" pitchFamily="18" charset="0"/>
              </a:rPr>
              <a:t>A custom program can better solves your problem than a readymade program.</a:t>
            </a: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39</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spTree>
    <p:extLst>
      <p:ext uri="{BB962C8B-B14F-4D97-AF65-F5344CB8AC3E}">
        <p14:creationId xmlns:p14="http://schemas.microsoft.com/office/powerpoint/2010/main" val="444717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z="1000" i="1" dirty="0" smtClean="0"/>
              <a:t>CS 10001 : Programming and Data Structures</a:t>
            </a:r>
            <a:endParaRPr lang="en-IN" sz="1000" i="1" dirty="0"/>
          </a:p>
        </p:txBody>
      </p:sp>
      <p:sp>
        <p:nvSpPr>
          <p:cNvPr id="4" name="Slide Number Placeholder 3"/>
          <p:cNvSpPr>
            <a:spLocks noGrp="1"/>
          </p:cNvSpPr>
          <p:nvPr>
            <p:ph type="sldNum" sz="quarter" idx="12"/>
          </p:nvPr>
        </p:nvSpPr>
        <p:spPr/>
        <p:txBody>
          <a:bodyPr/>
          <a:lstStyle/>
          <a:p>
            <a:fld id="{2412D51A-C1C7-4F6F-ADB4-90C3724E8DB4}" type="slidenum">
              <a:rPr lang="en-IN" smtClean="0"/>
              <a:t>4</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
        <p:nvSpPr>
          <p:cNvPr id="9" name="Title 1"/>
          <p:cNvSpPr>
            <a:spLocks noGrp="1"/>
          </p:cNvSpPr>
          <p:nvPr>
            <p:ph type="title"/>
          </p:nvPr>
        </p:nvSpPr>
        <p:spPr>
          <a:xfrm>
            <a:off x="979984" y="2996952"/>
            <a:ext cx="7488832" cy="1143000"/>
          </a:xfrm>
        </p:spPr>
        <p:txBody>
          <a:bodyPr>
            <a:normAutofit/>
          </a:bodyPr>
          <a:lstStyle/>
          <a:p>
            <a:pPr marL="0" indent="0" algn="ctr">
              <a:buNone/>
            </a:pPr>
            <a:r>
              <a:rPr lang="en-US" sz="4000" dirty="0" smtClean="0">
                <a:solidFill>
                  <a:srgbClr val="0070C0"/>
                </a:solidFill>
                <a:latin typeface="Times New Roman" pitchFamily="18" charset="0"/>
                <a:cs typeface="Times New Roman" pitchFamily="18" charset="0"/>
              </a:rPr>
              <a:t>History of Computer</a:t>
            </a:r>
            <a:endParaRPr lang="en-IN" sz="4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261157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How can one program? </a:t>
            </a:r>
            <a:endParaRPr lang="en-IN" sz="40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200" y="1196753"/>
            <a:ext cx="8363272" cy="4752528"/>
          </a:xfrm>
          <a:prstGeom prst="rect">
            <a:avLst/>
          </a:prstGeom>
        </p:spPr>
        <p:txBody>
          <a:bodyPr>
            <a:normAutofit/>
          </a:bodyPr>
          <a:lstStyle/>
          <a:p>
            <a:pPr marL="45720" indent="0">
              <a:buNone/>
            </a:pPr>
            <a:r>
              <a:rPr lang="en-US" sz="2000" dirty="0" smtClean="0">
                <a:solidFill>
                  <a:srgbClr val="002060"/>
                </a:solidFill>
                <a:latin typeface="Times New Roman" pitchFamily="18" charset="0"/>
                <a:cs typeface="Times New Roman" pitchFamily="18" charset="0"/>
              </a:rPr>
              <a:t>A program is essentially </a:t>
            </a:r>
            <a:r>
              <a:rPr lang="en-IN" sz="2000" dirty="0" smtClean="0">
                <a:solidFill>
                  <a:srgbClr val="002060"/>
                </a:solidFill>
                <a:latin typeface="Times New Roman" pitchFamily="18" charset="0"/>
                <a:cs typeface="Times New Roman" pitchFamily="18" charset="0"/>
              </a:rPr>
              <a:t>to </a:t>
            </a:r>
            <a:r>
              <a:rPr lang="en-IN" sz="2000" dirty="0">
                <a:solidFill>
                  <a:srgbClr val="002060"/>
                </a:solidFill>
                <a:latin typeface="Times New Roman" pitchFamily="18" charset="0"/>
                <a:cs typeface="Times New Roman" pitchFamily="18" charset="0"/>
              </a:rPr>
              <a:t>specify the exact way in which the </a:t>
            </a:r>
            <a:r>
              <a:rPr lang="en-IN" sz="2000" dirty="0">
                <a:solidFill>
                  <a:srgbClr val="C00000"/>
                </a:solidFill>
                <a:latin typeface="Times New Roman" pitchFamily="18" charset="0"/>
                <a:cs typeface="Times New Roman" pitchFamily="18" charset="0"/>
              </a:rPr>
              <a:t>fetch-decode-execute</a:t>
            </a:r>
            <a:r>
              <a:rPr lang="en-IN" sz="2000" dirty="0">
                <a:solidFill>
                  <a:srgbClr val="002060"/>
                </a:solidFill>
                <a:latin typeface="Times New Roman" pitchFamily="18" charset="0"/>
                <a:cs typeface="Times New Roman" pitchFamily="18" charset="0"/>
              </a:rPr>
              <a:t> </a:t>
            </a:r>
            <a:r>
              <a:rPr lang="en-IN" sz="2000" dirty="0">
                <a:solidFill>
                  <a:srgbClr val="C00000"/>
                </a:solidFill>
                <a:latin typeface="Times New Roman" pitchFamily="18" charset="0"/>
                <a:cs typeface="Times New Roman" pitchFamily="18" charset="0"/>
              </a:rPr>
              <a:t>cycle</a:t>
            </a:r>
            <a:r>
              <a:rPr lang="en-IN" sz="2000" dirty="0">
                <a:solidFill>
                  <a:srgbClr val="002060"/>
                </a:solidFill>
                <a:latin typeface="Times New Roman" pitchFamily="18" charset="0"/>
                <a:cs typeface="Times New Roman" pitchFamily="18" charset="0"/>
              </a:rPr>
              <a:t> is to be carried out so that your problem is solved</a:t>
            </a:r>
            <a:r>
              <a:rPr lang="en-IN" sz="2000" dirty="0" smtClean="0">
                <a:solidFill>
                  <a:srgbClr val="002060"/>
                </a:solidFill>
                <a:latin typeface="Times New Roman" pitchFamily="18" charset="0"/>
                <a:cs typeface="Times New Roman" pitchFamily="18" charset="0"/>
              </a:rPr>
              <a:t>. This needs a language to specify.</a:t>
            </a:r>
          </a:p>
          <a:p>
            <a:pPr marL="45720" indent="0">
              <a:buNone/>
            </a:pPr>
            <a:endParaRPr lang="en-IN" sz="2000" dirty="0" smtClean="0">
              <a:solidFill>
                <a:srgbClr val="002060"/>
              </a:solidFill>
              <a:latin typeface="Times New Roman" pitchFamily="18" charset="0"/>
              <a:cs typeface="Times New Roman" pitchFamily="18" charset="0"/>
            </a:endParaRPr>
          </a:p>
          <a:p>
            <a:pPr>
              <a:buFont typeface="Arial" pitchFamily="34" charset="0"/>
              <a:buChar char="•"/>
            </a:pPr>
            <a:r>
              <a:rPr lang="en-US" sz="2000" b="1" dirty="0" smtClean="0">
                <a:solidFill>
                  <a:srgbClr val="002060"/>
                </a:solidFill>
                <a:latin typeface="Times New Roman" pitchFamily="18" charset="0"/>
                <a:cs typeface="Times New Roman" pitchFamily="18" charset="0"/>
              </a:rPr>
              <a:t>Machine language</a:t>
            </a:r>
          </a:p>
          <a:p>
            <a:pPr lvl="1">
              <a:buFont typeface="Arial" pitchFamily="34" charset="0"/>
              <a:buChar char="•"/>
            </a:pPr>
            <a:r>
              <a:rPr lang="en-US" sz="1800" dirty="0" smtClean="0">
                <a:solidFill>
                  <a:srgbClr val="002060"/>
                </a:solidFill>
                <a:latin typeface="Times New Roman" pitchFamily="18" charset="0"/>
                <a:cs typeface="Times New Roman" pitchFamily="18" charset="0"/>
              </a:rPr>
              <a:t>Machine can understand only two voltage levels{ 0 (low voltage) and 1 (high </a:t>
            </a:r>
            <a:r>
              <a:rPr lang="en-US" sz="1800" smtClean="0">
                <a:solidFill>
                  <a:srgbClr val="002060"/>
                </a:solidFill>
                <a:latin typeface="Times New Roman" pitchFamily="18" charset="0"/>
                <a:cs typeface="Times New Roman" pitchFamily="18" charset="0"/>
              </a:rPr>
              <a:t>voltage)}</a:t>
            </a:r>
            <a:endParaRPr lang="en-US" sz="1800" dirty="0" smtClean="0">
              <a:solidFill>
                <a:srgbClr val="002060"/>
              </a:solidFill>
              <a:latin typeface="Times New Roman" pitchFamily="18" charset="0"/>
              <a:cs typeface="Times New Roman" pitchFamily="18" charset="0"/>
            </a:endParaRPr>
          </a:p>
          <a:p>
            <a:pPr lvl="2">
              <a:buFont typeface="Arial" pitchFamily="34" charset="0"/>
              <a:buChar char="•"/>
            </a:pPr>
            <a:r>
              <a:rPr lang="en-US" sz="1600" dirty="0" smtClean="0">
                <a:solidFill>
                  <a:srgbClr val="002060"/>
                </a:solidFill>
                <a:latin typeface="Times New Roman" pitchFamily="18" charset="0"/>
                <a:cs typeface="Times New Roman" pitchFamily="18" charset="0"/>
              </a:rPr>
              <a:t>Instruction should be given in such a way, so that machine can understand</a:t>
            </a:r>
          </a:p>
          <a:p>
            <a:pPr lvl="3">
              <a:buFont typeface="Arial" pitchFamily="34" charset="0"/>
              <a:buChar char="•"/>
            </a:pPr>
            <a:r>
              <a:rPr lang="en-US" sz="1400" dirty="0" smtClean="0">
                <a:solidFill>
                  <a:srgbClr val="002060"/>
                </a:solidFill>
                <a:latin typeface="Times New Roman" pitchFamily="18" charset="0"/>
                <a:cs typeface="Times New Roman" pitchFamily="18" charset="0"/>
              </a:rPr>
              <a:t>Example: 001100110001111010</a:t>
            </a:r>
          </a:p>
          <a:p>
            <a:pPr lvl="2">
              <a:buFont typeface="Arial" pitchFamily="34" charset="0"/>
              <a:buChar char="•"/>
            </a:pPr>
            <a:r>
              <a:rPr lang="en-IN" dirty="0">
                <a:solidFill>
                  <a:srgbClr val="002060"/>
                </a:solidFill>
                <a:latin typeface="Times New Roman" pitchFamily="18" charset="0"/>
                <a:cs typeface="Times New Roman" pitchFamily="18" charset="0"/>
              </a:rPr>
              <a:t>The </a:t>
            </a:r>
            <a:r>
              <a:rPr lang="en-IN" dirty="0" smtClean="0">
                <a:solidFill>
                  <a:srgbClr val="002060"/>
                </a:solidFill>
                <a:latin typeface="Times New Roman" pitchFamily="18" charset="0"/>
                <a:cs typeface="Times New Roman" pitchFamily="18" charset="0"/>
              </a:rPr>
              <a:t>machine </a:t>
            </a:r>
            <a:r>
              <a:rPr lang="en-IN" dirty="0">
                <a:solidFill>
                  <a:srgbClr val="002060"/>
                </a:solidFill>
                <a:latin typeface="Times New Roman" pitchFamily="18" charset="0"/>
                <a:cs typeface="Times New Roman" pitchFamily="18" charset="0"/>
              </a:rPr>
              <a:t>language is so low-level that writing a program in this language is a very formidable task. One ends up with unmanageably huge codes that are very error-prone and extremely difficult to debug and update. </a:t>
            </a:r>
            <a:endParaRPr lang="en-US" dirty="0" smtClean="0">
              <a:solidFill>
                <a:srgbClr val="00206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40</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spTree>
    <p:extLst>
      <p:ext uri="{BB962C8B-B14F-4D97-AF65-F5344CB8AC3E}">
        <p14:creationId xmlns:p14="http://schemas.microsoft.com/office/powerpoint/2010/main" val="4254280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How can one program? </a:t>
            </a:r>
            <a:endParaRPr lang="en-IN" sz="40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200" y="1196753"/>
            <a:ext cx="8363272" cy="4752528"/>
          </a:xfrm>
          <a:prstGeom prst="rect">
            <a:avLst/>
          </a:prstGeom>
        </p:spPr>
        <p:txBody>
          <a:bodyPr>
            <a:normAutofit/>
          </a:bodyPr>
          <a:lstStyle/>
          <a:p>
            <a:pPr>
              <a:buFont typeface="Arial" pitchFamily="34" charset="0"/>
              <a:buChar char="•"/>
            </a:pPr>
            <a:r>
              <a:rPr lang="en-US" sz="2000" b="1" dirty="0" smtClean="0">
                <a:solidFill>
                  <a:srgbClr val="002060"/>
                </a:solidFill>
                <a:latin typeface="Times New Roman" pitchFamily="18" charset="0"/>
                <a:cs typeface="Times New Roman" pitchFamily="18" charset="0"/>
              </a:rPr>
              <a:t>Assembly language</a:t>
            </a:r>
          </a:p>
          <a:p>
            <a:pPr lvl="1">
              <a:buFont typeface="Arial" pitchFamily="34" charset="0"/>
              <a:buChar char="•"/>
            </a:pPr>
            <a:r>
              <a:rPr lang="en-IN" sz="1800" dirty="0" smtClean="0">
                <a:solidFill>
                  <a:srgbClr val="002060"/>
                </a:solidFill>
                <a:latin typeface="Times New Roman" pitchFamily="18" charset="0"/>
                <a:cs typeface="Times New Roman" pitchFamily="18" charset="0"/>
              </a:rPr>
              <a:t>The </a:t>
            </a:r>
            <a:r>
              <a:rPr lang="en-IN" sz="1800" dirty="0">
                <a:solidFill>
                  <a:srgbClr val="002060"/>
                </a:solidFill>
                <a:latin typeface="Times New Roman" pitchFamily="18" charset="0"/>
                <a:cs typeface="Times New Roman" pitchFamily="18" charset="0"/>
              </a:rPr>
              <a:t>CPU of a computer supports a primitive set of instructions (typically, data movement, arithmetic, logical and jump instructions). </a:t>
            </a:r>
            <a:endParaRPr lang="en-IN" sz="1800" dirty="0" smtClean="0">
              <a:solidFill>
                <a:srgbClr val="002060"/>
              </a:solidFill>
              <a:latin typeface="Times New Roman" pitchFamily="18" charset="0"/>
              <a:cs typeface="Times New Roman" pitchFamily="18" charset="0"/>
            </a:endParaRPr>
          </a:p>
          <a:p>
            <a:pPr lvl="8">
              <a:buFont typeface="Arial" pitchFamily="34" charset="0"/>
              <a:buChar char="•"/>
            </a:pPr>
            <a:endParaRPr lang="en-IN" sz="800" dirty="0" smtClean="0">
              <a:solidFill>
                <a:srgbClr val="002060"/>
              </a:solidFill>
              <a:latin typeface="Times New Roman" pitchFamily="18" charset="0"/>
              <a:cs typeface="Times New Roman" pitchFamily="18" charset="0"/>
            </a:endParaRPr>
          </a:p>
          <a:p>
            <a:pPr lvl="1">
              <a:buFont typeface="Arial" pitchFamily="34" charset="0"/>
              <a:buChar char="•"/>
            </a:pPr>
            <a:r>
              <a:rPr lang="en-IN" sz="1800" dirty="0" smtClean="0">
                <a:solidFill>
                  <a:srgbClr val="002060"/>
                </a:solidFill>
                <a:latin typeface="Times New Roman" pitchFamily="18" charset="0"/>
                <a:cs typeface="Times New Roman" pitchFamily="18" charset="0"/>
              </a:rPr>
              <a:t>Writing </a:t>
            </a:r>
            <a:r>
              <a:rPr lang="en-IN" sz="1800" dirty="0">
                <a:solidFill>
                  <a:srgbClr val="002060"/>
                </a:solidFill>
                <a:latin typeface="Times New Roman" pitchFamily="18" charset="0"/>
                <a:cs typeface="Times New Roman" pitchFamily="18" charset="0"/>
              </a:rPr>
              <a:t>a program using these instructions (called assembly instructions</a:t>
            </a:r>
            <a:r>
              <a:rPr lang="en-IN" sz="1800" dirty="0" smtClean="0">
                <a:solidFill>
                  <a:srgbClr val="002060"/>
                </a:solidFill>
                <a:latin typeface="Times New Roman" pitchFamily="18" charset="0"/>
                <a:cs typeface="Times New Roman" pitchFamily="18" charset="0"/>
              </a:rPr>
              <a:t>)</a:t>
            </a:r>
          </a:p>
          <a:p>
            <a:pPr lvl="8">
              <a:buFont typeface="Arial" pitchFamily="34" charset="0"/>
              <a:buChar char="•"/>
            </a:pPr>
            <a:endParaRPr lang="en-IN" sz="800" dirty="0" smtClean="0">
              <a:solidFill>
                <a:srgbClr val="002060"/>
              </a:solidFill>
              <a:latin typeface="Times New Roman" pitchFamily="18" charset="0"/>
              <a:cs typeface="Times New Roman" pitchFamily="18" charset="0"/>
            </a:endParaRPr>
          </a:p>
          <a:p>
            <a:pPr lvl="1">
              <a:buFont typeface="Arial" pitchFamily="34" charset="0"/>
              <a:buChar char="•"/>
            </a:pPr>
            <a:r>
              <a:rPr lang="en-IN" sz="1800" dirty="0">
                <a:solidFill>
                  <a:srgbClr val="002060"/>
                </a:solidFill>
                <a:latin typeface="Times New Roman" pitchFamily="18" charset="0"/>
                <a:cs typeface="Times New Roman" pitchFamily="18" charset="0"/>
              </a:rPr>
              <a:t>The assembly language varies from machines to machines. </a:t>
            </a:r>
            <a:endParaRPr lang="en-IN" sz="1800" dirty="0" smtClean="0">
              <a:solidFill>
                <a:srgbClr val="002060"/>
              </a:solidFill>
              <a:latin typeface="Times New Roman" pitchFamily="18" charset="0"/>
              <a:cs typeface="Times New Roman" pitchFamily="18" charset="0"/>
            </a:endParaRPr>
          </a:p>
          <a:p>
            <a:pPr lvl="1">
              <a:buFont typeface="Arial" pitchFamily="34" charset="0"/>
              <a:buChar char="•"/>
            </a:pPr>
            <a:r>
              <a:rPr lang="en-IN" sz="1800" dirty="0" smtClean="0">
                <a:solidFill>
                  <a:srgbClr val="002060"/>
                </a:solidFill>
                <a:latin typeface="Times New Roman" pitchFamily="18" charset="0"/>
                <a:cs typeface="Times New Roman" pitchFamily="18" charset="0"/>
              </a:rPr>
              <a:t>The </a:t>
            </a:r>
            <a:r>
              <a:rPr lang="en-IN" sz="1800" dirty="0">
                <a:solidFill>
                  <a:srgbClr val="002060"/>
                </a:solidFill>
                <a:latin typeface="Times New Roman" pitchFamily="18" charset="0"/>
                <a:cs typeface="Times New Roman" pitchFamily="18" charset="0"/>
              </a:rPr>
              <a:t>assembly codes suitable for one machine need not be understood by another machine. Moreover, different machines support different types of assembly instructions and there is no direct translation of instructions of one machine to those of another. </a:t>
            </a:r>
            <a:endParaRPr lang="en-IN" sz="1800" dirty="0" smtClean="0">
              <a:solidFill>
                <a:srgbClr val="002060"/>
              </a:solidFill>
              <a:latin typeface="Times New Roman" pitchFamily="18" charset="0"/>
              <a:cs typeface="Times New Roman" pitchFamily="18" charset="0"/>
            </a:endParaRPr>
          </a:p>
          <a:p>
            <a:pPr lvl="1">
              <a:buFont typeface="Arial" pitchFamily="34" charset="0"/>
              <a:buChar char="•"/>
            </a:pPr>
            <a:r>
              <a:rPr lang="en-IN" sz="1800" dirty="0" smtClean="0">
                <a:solidFill>
                  <a:srgbClr val="002060"/>
                </a:solidFill>
                <a:latin typeface="Times New Roman" pitchFamily="18" charset="0"/>
                <a:cs typeface="Times New Roman" pitchFamily="18" charset="0"/>
              </a:rPr>
              <a:t>For </a:t>
            </a:r>
            <a:r>
              <a:rPr lang="en-IN" sz="1800" dirty="0">
                <a:solidFill>
                  <a:srgbClr val="002060"/>
                </a:solidFill>
                <a:latin typeface="Times New Roman" pitchFamily="18" charset="0"/>
                <a:cs typeface="Times New Roman" pitchFamily="18" charset="0"/>
              </a:rPr>
              <a:t>example, the ALU of Computer A may support integer multiplication, whereas that of Computer B does not. You have to translate each single multiplication instruction for Computer A to your own routine (say, involving additions and shifts) for doing multiplication in Computer B. </a:t>
            </a:r>
            <a:endParaRPr lang="en-US" sz="1800" dirty="0" smtClean="0">
              <a:solidFill>
                <a:srgbClr val="00206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41</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spTree>
    <p:extLst>
      <p:ext uri="{BB962C8B-B14F-4D97-AF65-F5344CB8AC3E}">
        <p14:creationId xmlns:p14="http://schemas.microsoft.com/office/powerpoint/2010/main" val="33664754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How can one program? </a:t>
            </a:r>
            <a:endParaRPr lang="en-IN" sz="40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200" y="1196753"/>
            <a:ext cx="8363272" cy="4752528"/>
          </a:xfrm>
          <a:prstGeom prst="rect">
            <a:avLst/>
          </a:prstGeom>
        </p:spPr>
        <p:txBody>
          <a:bodyPr>
            <a:normAutofit/>
          </a:bodyPr>
          <a:lstStyle/>
          <a:p>
            <a:pPr marL="45720" indent="0">
              <a:buNone/>
            </a:pPr>
            <a:r>
              <a:rPr lang="en-US" sz="2000" dirty="0" smtClean="0">
                <a:solidFill>
                  <a:srgbClr val="002060"/>
                </a:solidFill>
                <a:latin typeface="Times New Roman" pitchFamily="18" charset="0"/>
                <a:cs typeface="Times New Roman" pitchFamily="18" charset="0"/>
              </a:rPr>
              <a:t>A view of Assembly level program</a:t>
            </a:r>
          </a:p>
          <a:p>
            <a:pPr marL="45720" indent="0">
              <a:buNone/>
            </a:pPr>
            <a:endParaRPr lang="en-US" sz="1800" dirty="0" smtClean="0">
              <a:solidFill>
                <a:srgbClr val="00206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42</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sp>
        <p:nvSpPr>
          <p:cNvPr id="7" name="Rectangle 6"/>
          <p:cNvSpPr/>
          <p:nvPr/>
        </p:nvSpPr>
        <p:spPr>
          <a:xfrm>
            <a:off x="971600" y="4509120"/>
            <a:ext cx="7128792" cy="369332"/>
          </a:xfrm>
          <a:prstGeom prst="rect">
            <a:avLst/>
          </a:prstGeom>
        </p:spPr>
        <p:txBody>
          <a:bodyPr wrap="square">
            <a:spAutoFit/>
          </a:bodyPr>
          <a:lstStyle/>
          <a:p>
            <a:pPr marL="45720" indent="0">
              <a:buNone/>
            </a:pPr>
            <a:r>
              <a:rPr lang="en-US" dirty="0" smtClean="0">
                <a:solidFill>
                  <a:srgbClr val="0070C0"/>
                </a:solidFill>
                <a:latin typeface="Times New Roman" pitchFamily="18" charset="0"/>
                <a:cs typeface="Times New Roman" pitchFamily="18" charset="0"/>
              </a:rPr>
              <a:t>This program finds the average of three numbers.</a:t>
            </a:r>
            <a:endParaRPr lang="en-US" sz="1600" dirty="0">
              <a:solidFill>
                <a:srgbClr val="0070C0"/>
              </a:solidFill>
              <a:latin typeface="Times New Roman" pitchFamily="18" charset="0"/>
              <a:cs typeface="Times New Roman" pitchFamily="18" charset="0"/>
            </a:endParaRPr>
          </a:p>
        </p:txBody>
      </p:sp>
      <p:sp>
        <p:nvSpPr>
          <p:cNvPr id="9" name="Rectangle 8"/>
          <p:cNvSpPr/>
          <p:nvPr/>
        </p:nvSpPr>
        <p:spPr>
          <a:xfrm>
            <a:off x="1907704" y="1988840"/>
            <a:ext cx="4572000" cy="2092881"/>
          </a:xfrm>
          <a:prstGeom prst="rect">
            <a:avLst/>
          </a:prstGeom>
        </p:spPr>
        <p:txBody>
          <a:bodyPr>
            <a:spAutoFit/>
          </a:bodyPr>
          <a:lstStyle/>
          <a:p>
            <a:r>
              <a:rPr lang="en-IN" dirty="0"/>
              <a:t>MOV A,X ; A = </a:t>
            </a:r>
            <a:r>
              <a:rPr lang="en-IN" dirty="0" smtClean="0"/>
              <a:t>X</a:t>
            </a:r>
          </a:p>
          <a:p>
            <a:endParaRPr lang="en-IN" sz="1000" dirty="0"/>
          </a:p>
          <a:p>
            <a:r>
              <a:rPr lang="en-IN" dirty="0"/>
              <a:t>ADD A,Y ; A = A + </a:t>
            </a:r>
            <a:r>
              <a:rPr lang="en-IN" dirty="0" smtClean="0"/>
              <a:t>Y</a:t>
            </a:r>
          </a:p>
          <a:p>
            <a:endParaRPr lang="en-IN" sz="1000" dirty="0"/>
          </a:p>
          <a:p>
            <a:r>
              <a:rPr lang="en-IN" dirty="0"/>
              <a:t>ADD A,Z ; A = A + </a:t>
            </a:r>
            <a:r>
              <a:rPr lang="en-IN" dirty="0" smtClean="0"/>
              <a:t>Z</a:t>
            </a:r>
          </a:p>
          <a:p>
            <a:endParaRPr lang="en-IN" sz="1000" dirty="0"/>
          </a:p>
          <a:p>
            <a:r>
              <a:rPr lang="en-IN" dirty="0"/>
              <a:t>DIV A,3 ; A = A / </a:t>
            </a:r>
            <a:r>
              <a:rPr lang="en-IN" dirty="0" smtClean="0"/>
              <a:t>3</a:t>
            </a:r>
          </a:p>
          <a:p>
            <a:endParaRPr lang="en-IN" sz="1000" dirty="0"/>
          </a:p>
          <a:p>
            <a:r>
              <a:rPr lang="en-IN" dirty="0"/>
              <a:t>MOV RES,A ; RES = A</a:t>
            </a:r>
          </a:p>
        </p:txBody>
      </p:sp>
    </p:spTree>
    <p:extLst>
      <p:ext uri="{BB962C8B-B14F-4D97-AF65-F5344CB8AC3E}">
        <p14:creationId xmlns:p14="http://schemas.microsoft.com/office/powerpoint/2010/main" val="2385289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How can one program? </a:t>
            </a:r>
            <a:endParaRPr lang="en-IN" sz="40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199" y="1331640"/>
            <a:ext cx="8363272" cy="4617640"/>
          </a:xfrm>
          <a:prstGeom prst="rect">
            <a:avLst/>
          </a:prstGeom>
        </p:spPr>
        <p:txBody>
          <a:bodyPr>
            <a:normAutofit/>
          </a:bodyPr>
          <a:lstStyle/>
          <a:p>
            <a:pPr>
              <a:buFont typeface="Arial" pitchFamily="34" charset="0"/>
              <a:buChar char="•"/>
            </a:pPr>
            <a:r>
              <a:rPr lang="en-US" sz="2000" b="1" dirty="0" smtClean="0">
                <a:solidFill>
                  <a:srgbClr val="002060"/>
                </a:solidFill>
                <a:latin typeface="Times New Roman" pitchFamily="18" charset="0"/>
                <a:cs typeface="Times New Roman" pitchFamily="18" charset="0"/>
              </a:rPr>
              <a:t>High-level language</a:t>
            </a:r>
          </a:p>
          <a:p>
            <a:pPr lvl="1">
              <a:buFont typeface="Arial" pitchFamily="34" charset="0"/>
              <a:buChar char="•"/>
            </a:pPr>
            <a:r>
              <a:rPr lang="en-IN" sz="1800" dirty="0">
                <a:solidFill>
                  <a:srgbClr val="002060"/>
                </a:solidFill>
                <a:latin typeface="Times New Roman" pitchFamily="18" charset="0"/>
                <a:cs typeface="Times New Roman" pitchFamily="18" charset="0"/>
              </a:rPr>
              <a:t>A high-level language helps you make your communication with computers more abstract and simpler and also widely machine-independent. </a:t>
            </a:r>
            <a:endParaRPr lang="en-IN" sz="1800" dirty="0" smtClean="0">
              <a:solidFill>
                <a:srgbClr val="002060"/>
              </a:solidFill>
              <a:latin typeface="Times New Roman" pitchFamily="18" charset="0"/>
              <a:cs typeface="Times New Roman" pitchFamily="18" charset="0"/>
            </a:endParaRPr>
          </a:p>
          <a:p>
            <a:pPr lvl="8">
              <a:buFont typeface="Arial" pitchFamily="34" charset="0"/>
              <a:buChar char="•"/>
            </a:pPr>
            <a:endParaRPr lang="en-IN" sz="800" dirty="0" smtClean="0">
              <a:solidFill>
                <a:srgbClr val="002060"/>
              </a:solidFill>
              <a:latin typeface="Times New Roman" pitchFamily="18" charset="0"/>
              <a:cs typeface="Times New Roman" pitchFamily="18" charset="0"/>
            </a:endParaRPr>
          </a:p>
          <a:p>
            <a:pPr lvl="1">
              <a:buFont typeface="Arial" pitchFamily="34" charset="0"/>
              <a:buChar char="•"/>
            </a:pPr>
            <a:r>
              <a:rPr lang="en-IN" sz="1800" dirty="0" smtClean="0">
                <a:solidFill>
                  <a:srgbClr val="002060"/>
                </a:solidFill>
                <a:latin typeface="Times New Roman" pitchFamily="18" charset="0"/>
                <a:cs typeface="Times New Roman" pitchFamily="18" charset="0"/>
              </a:rPr>
              <a:t>You </a:t>
            </a:r>
            <a:r>
              <a:rPr lang="en-IN" sz="1800" dirty="0">
                <a:solidFill>
                  <a:srgbClr val="002060"/>
                </a:solidFill>
                <a:latin typeface="Times New Roman" pitchFamily="18" charset="0"/>
                <a:cs typeface="Times New Roman" pitchFamily="18" charset="0"/>
              </a:rPr>
              <a:t>then require computer programs that convert your high-level description to the assembly-level descriptions of individual machines, one program for each kind of CPU. Such a translator is called a </a:t>
            </a:r>
            <a:r>
              <a:rPr lang="en-IN" sz="1800" dirty="0">
                <a:solidFill>
                  <a:srgbClr val="C00000"/>
                </a:solidFill>
                <a:latin typeface="Times New Roman" pitchFamily="18" charset="0"/>
                <a:cs typeface="Times New Roman" pitchFamily="18" charset="0"/>
              </a:rPr>
              <a:t>compiler</a:t>
            </a:r>
            <a:r>
              <a:rPr lang="en-IN" sz="1800" dirty="0">
                <a:solidFill>
                  <a:srgbClr val="002060"/>
                </a:solidFill>
                <a:latin typeface="Times New Roman" pitchFamily="18" charset="0"/>
                <a:cs typeface="Times New Roman" pitchFamily="18" charset="0"/>
              </a:rPr>
              <a:t>. </a:t>
            </a:r>
            <a:r>
              <a:rPr lang="en-US" sz="1800" dirty="0" smtClean="0">
                <a:solidFill>
                  <a:srgbClr val="002060"/>
                </a:solidFill>
                <a:latin typeface="Times New Roman" pitchFamily="18" charset="0"/>
                <a:cs typeface="Times New Roman" pitchFamily="18" charset="0"/>
              </a:rPr>
              <a:t> </a:t>
            </a:r>
          </a:p>
          <a:p>
            <a:pPr lvl="8">
              <a:buFont typeface="Arial" pitchFamily="34" charset="0"/>
              <a:buChar char="•"/>
            </a:pPr>
            <a:endParaRPr lang="en-US" sz="800" dirty="0" smtClean="0">
              <a:solidFill>
                <a:srgbClr val="002060"/>
              </a:solidFill>
              <a:latin typeface="Times New Roman" pitchFamily="18" charset="0"/>
              <a:cs typeface="Times New Roman" pitchFamily="18" charset="0"/>
            </a:endParaRPr>
          </a:p>
          <a:p>
            <a:pPr lvl="1">
              <a:buFont typeface="Arial" pitchFamily="34" charset="0"/>
              <a:buChar char="•"/>
            </a:pPr>
            <a:r>
              <a:rPr lang="en-IN" sz="1800" dirty="0">
                <a:solidFill>
                  <a:srgbClr val="002060"/>
                </a:solidFill>
                <a:latin typeface="Times New Roman" pitchFamily="18" charset="0"/>
                <a:cs typeface="Times New Roman" pitchFamily="18" charset="0"/>
              </a:rPr>
              <a:t> Therefore, your problem solving with computers involves the following three steps</a:t>
            </a:r>
            <a:r>
              <a:rPr lang="en-IN" sz="1800" dirty="0" smtClean="0">
                <a:solidFill>
                  <a:srgbClr val="002060"/>
                </a:solidFill>
                <a:latin typeface="Times New Roman" pitchFamily="18" charset="0"/>
                <a:cs typeface="Times New Roman" pitchFamily="18" charset="0"/>
              </a:rPr>
              <a:t>:</a:t>
            </a:r>
          </a:p>
          <a:p>
            <a:pPr lvl="2">
              <a:buFont typeface="Arial" pitchFamily="34" charset="0"/>
              <a:buChar char="•"/>
            </a:pPr>
            <a:r>
              <a:rPr lang="en-US" sz="1600" dirty="0" smtClean="0">
                <a:solidFill>
                  <a:srgbClr val="002060"/>
                </a:solidFill>
                <a:latin typeface="Times New Roman" pitchFamily="18" charset="0"/>
                <a:cs typeface="Times New Roman" pitchFamily="18" charset="0"/>
              </a:rPr>
              <a:t>Write the program in high-level language, For example, Z = (A + B + C)/3 </a:t>
            </a:r>
          </a:p>
          <a:p>
            <a:pPr lvl="2">
              <a:buFont typeface="Arial" pitchFamily="34" charset="0"/>
              <a:buChar char="•"/>
            </a:pPr>
            <a:r>
              <a:rPr lang="en-US" sz="1600" dirty="0" smtClean="0">
                <a:solidFill>
                  <a:srgbClr val="002060"/>
                </a:solidFill>
                <a:latin typeface="Times New Roman" pitchFamily="18" charset="0"/>
                <a:cs typeface="Times New Roman" pitchFamily="18" charset="0"/>
              </a:rPr>
              <a:t>Compile your program to get machine level program.</a:t>
            </a:r>
          </a:p>
          <a:p>
            <a:pPr lvl="2">
              <a:buFont typeface="Arial" pitchFamily="34" charset="0"/>
              <a:buChar char="•"/>
            </a:pPr>
            <a:r>
              <a:rPr lang="en-IN" sz="1600" dirty="0">
                <a:solidFill>
                  <a:srgbClr val="002060"/>
                </a:solidFill>
                <a:latin typeface="Times New Roman" pitchFamily="18" charset="0"/>
                <a:cs typeface="Times New Roman" pitchFamily="18" charset="0"/>
              </a:rPr>
              <a:t>Run the machine executable </a:t>
            </a:r>
            <a:r>
              <a:rPr lang="en-IN" sz="1600" dirty="0" smtClean="0">
                <a:solidFill>
                  <a:srgbClr val="002060"/>
                </a:solidFill>
                <a:latin typeface="Times New Roman" pitchFamily="18" charset="0"/>
                <a:cs typeface="Times New Roman" pitchFamily="18" charset="0"/>
              </a:rPr>
              <a:t>file.</a:t>
            </a:r>
            <a:endParaRPr lang="en-IN" sz="1600" dirty="0">
              <a:solidFill>
                <a:srgbClr val="00206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43</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spTree>
    <p:extLst>
      <p:ext uri="{BB962C8B-B14F-4D97-AF65-F5344CB8AC3E}">
        <p14:creationId xmlns:p14="http://schemas.microsoft.com/office/powerpoint/2010/main" val="1657891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How can one program? </a:t>
            </a:r>
            <a:endParaRPr lang="en-IN" sz="4000" dirty="0">
              <a:solidFill>
                <a:srgbClr val="7030A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dirty="0" smtClean="0">
                <a:solidFill>
                  <a:prstClr val="black">
                    <a:lumMod val="50000"/>
                    <a:lumOff val="50000"/>
                  </a:prstClr>
                </a:solidFill>
              </a:rPr>
              <a:t>CS 10001 : Programming and Data Structures</a:t>
            </a:r>
            <a:endParaRPr lang="en-IN"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44</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132856"/>
            <a:ext cx="6383240" cy="225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27584" y="1268760"/>
            <a:ext cx="5760640" cy="369332"/>
          </a:xfrm>
          <a:prstGeom prst="rect">
            <a:avLst/>
          </a:prstGeom>
        </p:spPr>
        <p:txBody>
          <a:bodyPr wrap="square">
            <a:spAutoFit/>
          </a:bodyPr>
          <a:lstStyle/>
          <a:p>
            <a:r>
              <a:rPr lang="en-US" dirty="0" smtClean="0">
                <a:solidFill>
                  <a:srgbClr val="002060"/>
                </a:solidFill>
                <a:latin typeface="Times New Roman" pitchFamily="18" charset="0"/>
                <a:cs typeface="Times New Roman" pitchFamily="18" charset="0"/>
              </a:rPr>
              <a:t>The relationships among HLL, ALL and MLL</a:t>
            </a:r>
            <a:endParaRPr lang="en-IN" dirty="0"/>
          </a:p>
        </p:txBody>
      </p:sp>
      <p:sp>
        <p:nvSpPr>
          <p:cNvPr id="9" name="Rectangle 8"/>
          <p:cNvSpPr/>
          <p:nvPr/>
        </p:nvSpPr>
        <p:spPr>
          <a:xfrm>
            <a:off x="1882232" y="5085620"/>
            <a:ext cx="5760640" cy="369332"/>
          </a:xfrm>
          <a:prstGeom prst="rect">
            <a:avLst/>
          </a:prstGeom>
        </p:spPr>
        <p:txBody>
          <a:bodyPr wrap="square">
            <a:spAutoFit/>
          </a:bodyPr>
          <a:lstStyle/>
          <a:p>
            <a:pPr algn="r"/>
            <a:r>
              <a:rPr lang="en-US" dirty="0" smtClean="0">
                <a:solidFill>
                  <a:srgbClr val="C00000"/>
                </a:solidFill>
                <a:latin typeface="Times New Roman" pitchFamily="18" charset="0"/>
                <a:cs typeface="Times New Roman" pitchFamily="18" charset="0"/>
              </a:rPr>
              <a:t>How an Interpreter come into this picture?</a:t>
            </a:r>
            <a:endParaRPr lang="en-IN" dirty="0">
              <a:solidFill>
                <a:srgbClr val="C00000"/>
              </a:solidFill>
            </a:endParaRPr>
          </a:p>
        </p:txBody>
      </p:sp>
    </p:spTree>
    <p:extLst>
      <p:ext uri="{BB962C8B-B14F-4D97-AF65-F5344CB8AC3E}">
        <p14:creationId xmlns:p14="http://schemas.microsoft.com/office/powerpoint/2010/main" val="13963852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How can one program? </a:t>
            </a:r>
            <a:endParaRPr lang="en-IN" sz="40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200" y="1196753"/>
            <a:ext cx="8363272" cy="4752528"/>
          </a:xfrm>
          <a:prstGeom prst="rect">
            <a:avLst/>
          </a:prstGeom>
        </p:spPr>
        <p:txBody>
          <a:bodyPr>
            <a:normAutofit/>
          </a:bodyPr>
          <a:lstStyle/>
          <a:p>
            <a:pPr marL="45720" indent="0">
              <a:buNone/>
            </a:pPr>
            <a:r>
              <a:rPr lang="en-US" sz="2000" dirty="0" smtClean="0">
                <a:solidFill>
                  <a:srgbClr val="002060"/>
                </a:solidFill>
                <a:latin typeface="Times New Roman" pitchFamily="18" charset="0"/>
                <a:cs typeface="Times New Roman" pitchFamily="18" charset="0"/>
              </a:rPr>
              <a:t>Views of machine level programs</a:t>
            </a:r>
            <a:endParaRPr lang="en-US" sz="1800" dirty="0" smtClean="0">
              <a:solidFill>
                <a:srgbClr val="00206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45</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988839"/>
            <a:ext cx="4140963" cy="32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960119"/>
            <a:ext cx="3744416" cy="330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01198" y="5373216"/>
            <a:ext cx="2436564" cy="369332"/>
          </a:xfrm>
          <a:prstGeom prst="rect">
            <a:avLst/>
          </a:prstGeom>
        </p:spPr>
        <p:txBody>
          <a:bodyPr wrap="none">
            <a:spAutoFit/>
          </a:bodyPr>
          <a:lstStyle/>
          <a:p>
            <a:pPr marL="45720" indent="0">
              <a:buNone/>
            </a:pPr>
            <a:r>
              <a:rPr lang="en-US" dirty="0" smtClean="0">
                <a:solidFill>
                  <a:srgbClr val="0070C0"/>
                </a:solidFill>
                <a:latin typeface="Times New Roman" pitchFamily="18" charset="0"/>
                <a:cs typeface="Times New Roman" pitchFamily="18" charset="0"/>
              </a:rPr>
              <a:t>In binary representation</a:t>
            </a:r>
            <a:endParaRPr lang="en-US" sz="1600" dirty="0">
              <a:solidFill>
                <a:srgbClr val="0070C0"/>
              </a:solidFill>
              <a:latin typeface="Times New Roman" pitchFamily="18" charset="0"/>
              <a:cs typeface="Times New Roman" pitchFamily="18" charset="0"/>
            </a:endParaRPr>
          </a:p>
        </p:txBody>
      </p:sp>
      <p:sp>
        <p:nvSpPr>
          <p:cNvPr id="10" name="Rectangle 9"/>
          <p:cNvSpPr/>
          <p:nvPr/>
        </p:nvSpPr>
        <p:spPr>
          <a:xfrm>
            <a:off x="5796136" y="5445224"/>
            <a:ext cx="3090590" cy="369332"/>
          </a:xfrm>
          <a:prstGeom prst="rect">
            <a:avLst/>
          </a:prstGeom>
        </p:spPr>
        <p:txBody>
          <a:bodyPr wrap="none">
            <a:spAutoFit/>
          </a:bodyPr>
          <a:lstStyle/>
          <a:p>
            <a:pPr marL="45720" indent="0">
              <a:buNone/>
            </a:pPr>
            <a:r>
              <a:rPr lang="en-US" dirty="0" smtClean="0">
                <a:solidFill>
                  <a:srgbClr val="0070C0"/>
                </a:solidFill>
                <a:latin typeface="Times New Roman" pitchFamily="18" charset="0"/>
                <a:cs typeface="Times New Roman" pitchFamily="18" charset="0"/>
              </a:rPr>
              <a:t>In </a:t>
            </a:r>
            <a:r>
              <a:rPr lang="en-US" dirty="0" err="1" smtClean="0">
                <a:solidFill>
                  <a:srgbClr val="0070C0"/>
                </a:solidFill>
                <a:latin typeface="Times New Roman" pitchFamily="18" charset="0"/>
                <a:cs typeface="Times New Roman" pitchFamily="18" charset="0"/>
              </a:rPr>
              <a:t>hexa</a:t>
            </a:r>
            <a:r>
              <a:rPr lang="en-US" dirty="0" smtClean="0">
                <a:solidFill>
                  <a:srgbClr val="0070C0"/>
                </a:solidFill>
                <a:latin typeface="Times New Roman" pitchFamily="18" charset="0"/>
                <a:cs typeface="Times New Roman" pitchFamily="18" charset="0"/>
              </a:rPr>
              <a:t>-decimal representation</a:t>
            </a:r>
            <a:endParaRPr lang="en-US" sz="1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231822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How a program runs in computer? </a:t>
            </a:r>
            <a:endParaRPr lang="en-IN" sz="4000" dirty="0">
              <a:solidFill>
                <a:srgbClr val="7030A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t>CS 10001 : Programming and Data Structures</a:t>
            </a:r>
            <a:endParaRPr lang="en-IN"/>
          </a:p>
        </p:txBody>
      </p:sp>
      <p:sp>
        <p:nvSpPr>
          <p:cNvPr id="5" name="Slide Number Placeholder 4"/>
          <p:cNvSpPr>
            <a:spLocks noGrp="1"/>
          </p:cNvSpPr>
          <p:nvPr>
            <p:ph type="sldNum" sz="quarter" idx="12"/>
          </p:nvPr>
        </p:nvSpPr>
        <p:spPr/>
        <p:txBody>
          <a:bodyPr/>
          <a:lstStyle/>
          <a:p>
            <a:fld id="{2412D51A-C1C7-4F6F-ADB4-90C3724E8DB4}" type="slidenum">
              <a:rPr lang="en-IN" smtClean="0"/>
              <a:t>46</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7" name="Picture 6"/>
          <p:cNvPicPr>
            <a:picLocks noChangeAspect="1"/>
          </p:cNvPicPr>
          <p:nvPr/>
        </p:nvPicPr>
        <p:blipFill>
          <a:blip r:embed="rId2"/>
          <a:stretch>
            <a:fillRect/>
          </a:stretch>
        </p:blipFill>
        <p:spPr>
          <a:xfrm>
            <a:off x="757199" y="1205400"/>
            <a:ext cx="7629601" cy="4447200"/>
          </a:xfrm>
          <a:prstGeom prst="rect">
            <a:avLst/>
          </a:prstGeom>
        </p:spPr>
      </p:pic>
    </p:spTree>
    <p:extLst>
      <p:ext uri="{BB962C8B-B14F-4D97-AF65-F5344CB8AC3E}">
        <p14:creationId xmlns:p14="http://schemas.microsoft.com/office/powerpoint/2010/main" val="2284759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How a program runs in computer? </a:t>
            </a:r>
            <a:endParaRPr lang="en-IN" sz="40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200" y="1340768"/>
            <a:ext cx="8363272" cy="4785395"/>
          </a:xfrm>
          <a:prstGeom prst="rect">
            <a:avLst/>
          </a:prstGeom>
        </p:spPr>
        <p:txBody>
          <a:bodyPr>
            <a:normAutofit fontScale="85000" lnSpcReduction="10000"/>
          </a:bodyPr>
          <a:lstStyle/>
          <a:p>
            <a:pPr marL="45720" indent="0">
              <a:buNone/>
            </a:pPr>
            <a:r>
              <a:rPr lang="en-IN" sz="2400" dirty="0" smtClean="0">
                <a:solidFill>
                  <a:schemeClr val="tx1"/>
                </a:solidFill>
                <a:latin typeface="Times New Roman" pitchFamily="18" charset="0"/>
                <a:cs typeface="Times New Roman" pitchFamily="18" charset="0"/>
              </a:rPr>
              <a:t>The </a:t>
            </a:r>
            <a:r>
              <a:rPr lang="en-IN" sz="2400" dirty="0">
                <a:solidFill>
                  <a:schemeClr val="tx1"/>
                </a:solidFill>
                <a:latin typeface="Times New Roman" pitchFamily="18" charset="0"/>
                <a:cs typeface="Times New Roman" pitchFamily="18" charset="0"/>
              </a:rPr>
              <a:t>inputs, the intermediate values and the instructions defining the processing stage reside in the (main) memory. </a:t>
            </a:r>
            <a:r>
              <a:rPr lang="en-IN" sz="2400" dirty="0" smtClean="0">
                <a:solidFill>
                  <a:schemeClr val="tx1"/>
                </a:solidFill>
                <a:latin typeface="Times New Roman" pitchFamily="18" charset="0"/>
                <a:cs typeface="Times New Roman" pitchFamily="18" charset="0"/>
              </a:rPr>
              <a:t>In </a:t>
            </a:r>
            <a:r>
              <a:rPr lang="en-IN" sz="2400" dirty="0">
                <a:solidFill>
                  <a:schemeClr val="tx1"/>
                </a:solidFill>
                <a:latin typeface="Times New Roman" pitchFamily="18" charset="0"/>
                <a:cs typeface="Times New Roman" pitchFamily="18" charset="0"/>
              </a:rPr>
              <a:t>order to separate data from instructions the memory is divided into two parts:</a:t>
            </a:r>
          </a:p>
          <a:p>
            <a:pPr lvl="1">
              <a:buFont typeface="Wingdings" pitchFamily="2" charset="2"/>
              <a:buChar char="§"/>
            </a:pPr>
            <a:r>
              <a:rPr lang="en-IN" sz="2100" dirty="0" smtClean="0">
                <a:solidFill>
                  <a:schemeClr val="tx1"/>
                </a:solidFill>
                <a:latin typeface="Times New Roman" pitchFamily="18" charset="0"/>
                <a:cs typeface="Times New Roman" pitchFamily="18" charset="0"/>
              </a:rPr>
              <a:t>Data area </a:t>
            </a:r>
          </a:p>
          <a:p>
            <a:pPr lvl="2">
              <a:buFont typeface="Wingdings" pitchFamily="2" charset="2"/>
              <a:buChar char="§"/>
            </a:pPr>
            <a:r>
              <a:rPr lang="en-IN" sz="1900" dirty="0" smtClean="0">
                <a:solidFill>
                  <a:schemeClr val="tx1"/>
                </a:solidFill>
                <a:latin typeface="Times New Roman" pitchFamily="18" charset="0"/>
                <a:cs typeface="Times New Roman" pitchFamily="18" charset="0"/>
              </a:rPr>
              <a:t>The </a:t>
            </a:r>
            <a:r>
              <a:rPr lang="en-IN" sz="1900" dirty="0">
                <a:solidFill>
                  <a:schemeClr val="tx1"/>
                </a:solidFill>
                <a:latin typeface="Times New Roman" pitchFamily="18" charset="0"/>
                <a:cs typeface="Times New Roman" pitchFamily="18" charset="0"/>
              </a:rPr>
              <a:t>data area stores the variables needed for the processing stage. </a:t>
            </a:r>
            <a:endParaRPr lang="en-IN" sz="1900" dirty="0" smtClean="0">
              <a:solidFill>
                <a:schemeClr val="tx1"/>
              </a:solidFill>
              <a:latin typeface="Times New Roman" pitchFamily="18" charset="0"/>
              <a:cs typeface="Times New Roman" pitchFamily="18" charset="0"/>
            </a:endParaRPr>
          </a:p>
          <a:p>
            <a:pPr lvl="2">
              <a:buFont typeface="Wingdings" pitchFamily="2" charset="2"/>
              <a:buChar char="§"/>
            </a:pPr>
            <a:r>
              <a:rPr lang="en-IN" sz="1900" dirty="0" smtClean="0">
                <a:solidFill>
                  <a:schemeClr val="tx1"/>
                </a:solidFill>
                <a:latin typeface="Times New Roman" pitchFamily="18" charset="0"/>
                <a:cs typeface="Times New Roman" pitchFamily="18" charset="0"/>
              </a:rPr>
              <a:t>The </a:t>
            </a:r>
            <a:r>
              <a:rPr lang="en-IN" sz="1900" dirty="0">
                <a:solidFill>
                  <a:schemeClr val="tx1"/>
                </a:solidFill>
                <a:latin typeface="Times New Roman" pitchFamily="18" charset="0"/>
                <a:cs typeface="Times New Roman" pitchFamily="18" charset="0"/>
              </a:rPr>
              <a:t>values stored in the data area can be read, written and modified by the CPU. The data area is often divided into two parts: a stack part and a heap part. </a:t>
            </a:r>
            <a:endParaRPr lang="en-IN" sz="1900" dirty="0" smtClean="0">
              <a:solidFill>
                <a:schemeClr val="tx1"/>
              </a:solidFill>
              <a:latin typeface="Times New Roman" pitchFamily="18" charset="0"/>
              <a:cs typeface="Times New Roman" pitchFamily="18" charset="0"/>
            </a:endParaRPr>
          </a:p>
          <a:p>
            <a:pPr lvl="3">
              <a:buFont typeface="Wingdings" pitchFamily="2" charset="2"/>
              <a:buChar char="§"/>
            </a:pPr>
            <a:r>
              <a:rPr lang="en-IN" sz="1700" dirty="0" smtClean="0">
                <a:solidFill>
                  <a:schemeClr val="tx1"/>
                </a:solidFill>
                <a:latin typeface="Times New Roman" pitchFamily="18" charset="0"/>
                <a:cs typeface="Times New Roman" pitchFamily="18" charset="0"/>
              </a:rPr>
              <a:t>The </a:t>
            </a:r>
            <a:r>
              <a:rPr lang="en-IN" sz="1700" dirty="0">
                <a:solidFill>
                  <a:schemeClr val="tx1"/>
                </a:solidFill>
                <a:latin typeface="Times New Roman" pitchFamily="18" charset="0"/>
                <a:cs typeface="Times New Roman" pitchFamily="18" charset="0"/>
              </a:rPr>
              <a:t>stack part typically holds all statically allocated memory (global and local variables), whereas the heap part is used to allocate dynamic memory to programs during run-time</a:t>
            </a:r>
            <a:r>
              <a:rPr lang="en-IN" sz="1700" dirty="0" smtClean="0">
                <a:solidFill>
                  <a:schemeClr val="tx1"/>
                </a:solidFill>
                <a:latin typeface="Times New Roman" pitchFamily="18" charset="0"/>
                <a:cs typeface="Times New Roman" pitchFamily="18" charset="0"/>
              </a:rPr>
              <a:t>.</a:t>
            </a:r>
          </a:p>
          <a:p>
            <a:pPr lvl="1">
              <a:buFont typeface="Wingdings" pitchFamily="2" charset="2"/>
              <a:buChar char="§"/>
            </a:pPr>
            <a:r>
              <a:rPr lang="en-IN" sz="2800" dirty="0" smtClean="0">
                <a:solidFill>
                  <a:schemeClr val="tx1"/>
                </a:solidFill>
                <a:latin typeface="Times New Roman" pitchFamily="18" charset="0"/>
                <a:cs typeface="Times New Roman" pitchFamily="18" charset="0"/>
              </a:rPr>
              <a:t> </a:t>
            </a:r>
            <a:r>
              <a:rPr lang="en-IN" sz="2100" dirty="0">
                <a:solidFill>
                  <a:schemeClr val="tx1"/>
                </a:solidFill>
                <a:latin typeface="Times New Roman" pitchFamily="18" charset="0"/>
                <a:cs typeface="Times New Roman" pitchFamily="18" charset="0"/>
              </a:rPr>
              <a:t>Instruction </a:t>
            </a:r>
            <a:r>
              <a:rPr lang="en-IN" sz="2100" dirty="0" smtClean="0">
                <a:solidFill>
                  <a:schemeClr val="tx1"/>
                </a:solidFill>
                <a:latin typeface="Times New Roman" pitchFamily="18" charset="0"/>
                <a:cs typeface="Times New Roman" pitchFamily="18" charset="0"/>
              </a:rPr>
              <a:t>area</a:t>
            </a:r>
          </a:p>
          <a:p>
            <a:pPr lvl="2">
              <a:buFont typeface="Wingdings" pitchFamily="2" charset="2"/>
              <a:buChar char="§"/>
            </a:pPr>
            <a:r>
              <a:rPr lang="en-IN" sz="1900" dirty="0" smtClean="0">
                <a:solidFill>
                  <a:schemeClr val="tx1"/>
                </a:solidFill>
                <a:latin typeface="Times New Roman" pitchFamily="18" charset="0"/>
                <a:cs typeface="Times New Roman" pitchFamily="18" charset="0"/>
              </a:rPr>
              <a:t>The </a:t>
            </a:r>
            <a:r>
              <a:rPr lang="en-IN" sz="1900" dirty="0">
                <a:solidFill>
                  <a:schemeClr val="tx1"/>
                </a:solidFill>
                <a:latin typeface="Times New Roman" pitchFamily="18" charset="0"/>
                <a:cs typeface="Times New Roman" pitchFamily="18" charset="0"/>
              </a:rPr>
              <a:t>instruction area stores a sequence of instructions that define the steps of the program. </a:t>
            </a:r>
            <a:endParaRPr lang="en-IN" sz="1900" dirty="0" smtClean="0">
              <a:solidFill>
                <a:schemeClr val="tx1"/>
              </a:solidFill>
              <a:latin typeface="Times New Roman" pitchFamily="18" charset="0"/>
              <a:cs typeface="Times New Roman" pitchFamily="18" charset="0"/>
            </a:endParaRPr>
          </a:p>
          <a:p>
            <a:pPr lvl="2">
              <a:buFont typeface="Wingdings" pitchFamily="2" charset="2"/>
              <a:buChar char="§"/>
            </a:pPr>
            <a:r>
              <a:rPr lang="en-IN" sz="1900" dirty="0" smtClean="0">
                <a:solidFill>
                  <a:schemeClr val="tx1"/>
                </a:solidFill>
                <a:latin typeface="Times New Roman" pitchFamily="18" charset="0"/>
                <a:cs typeface="Times New Roman" pitchFamily="18" charset="0"/>
              </a:rPr>
              <a:t>Under </a:t>
            </a:r>
            <a:r>
              <a:rPr lang="en-IN" sz="1900" dirty="0">
                <a:solidFill>
                  <a:schemeClr val="tx1"/>
                </a:solidFill>
                <a:latin typeface="Times New Roman" pitchFamily="18" charset="0"/>
                <a:cs typeface="Times New Roman" pitchFamily="18" charset="0"/>
              </a:rPr>
              <a:t>the control of a clock, the computer carries out a fetch-decode-execute cycle in which instructions are fetched one-by-one from the instruction area to the CPU, decoded in the control unit and executed in the ALU. </a:t>
            </a:r>
            <a:endParaRPr lang="en-IN" sz="1900" dirty="0" smtClean="0">
              <a:solidFill>
                <a:schemeClr val="tx1"/>
              </a:solidFill>
              <a:latin typeface="Times New Roman" pitchFamily="18" charset="0"/>
              <a:cs typeface="Times New Roman" pitchFamily="18" charset="0"/>
            </a:endParaRPr>
          </a:p>
          <a:p>
            <a:pPr lvl="3">
              <a:buFont typeface="Wingdings" pitchFamily="2" charset="2"/>
              <a:buChar char="§"/>
            </a:pPr>
            <a:r>
              <a:rPr lang="en-IN" sz="1700" dirty="0" smtClean="0">
                <a:solidFill>
                  <a:schemeClr val="tx1"/>
                </a:solidFill>
                <a:latin typeface="Times New Roman" pitchFamily="18" charset="0"/>
                <a:cs typeface="Times New Roman" pitchFamily="18" charset="0"/>
              </a:rPr>
              <a:t>The </a:t>
            </a:r>
            <a:r>
              <a:rPr lang="en-IN" sz="1700" dirty="0">
                <a:solidFill>
                  <a:schemeClr val="tx1"/>
                </a:solidFill>
                <a:latin typeface="Times New Roman" pitchFamily="18" charset="0"/>
                <a:cs typeface="Times New Roman" pitchFamily="18" charset="0"/>
              </a:rPr>
              <a:t>CPU understands only a specific set of instructions. The instructions stored in memory must conform to this specification. </a:t>
            </a:r>
            <a:endParaRPr lang="en-US" sz="1700" dirty="0" smtClean="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t>CS 10001 : Programming and Data Structures</a:t>
            </a:r>
            <a:endParaRPr lang="en-IN"/>
          </a:p>
        </p:txBody>
      </p:sp>
      <p:sp>
        <p:nvSpPr>
          <p:cNvPr id="5" name="Slide Number Placeholder 4"/>
          <p:cNvSpPr>
            <a:spLocks noGrp="1"/>
          </p:cNvSpPr>
          <p:nvPr>
            <p:ph type="sldNum" sz="quarter" idx="12"/>
          </p:nvPr>
        </p:nvSpPr>
        <p:spPr/>
        <p:txBody>
          <a:bodyPr/>
          <a:lstStyle/>
          <a:p>
            <a:fld id="{2412D51A-C1C7-4F6F-ADB4-90C3724E8DB4}" type="slidenum">
              <a:rPr lang="en-IN" smtClean="0"/>
              <a:t>47</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Tree>
    <p:extLst>
      <p:ext uri="{BB962C8B-B14F-4D97-AF65-F5344CB8AC3E}">
        <p14:creationId xmlns:p14="http://schemas.microsoft.com/office/powerpoint/2010/main" val="28331485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How a program runs in computer? </a:t>
            </a:r>
            <a:endParaRPr lang="en-IN" sz="40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200" y="1196752"/>
            <a:ext cx="8363272" cy="4929411"/>
          </a:xfrm>
          <a:prstGeom prst="rect">
            <a:avLst/>
          </a:prstGeom>
        </p:spPr>
        <p:txBody>
          <a:bodyPr>
            <a:normAutofit fontScale="25000" lnSpcReduction="20000"/>
          </a:bodyPr>
          <a:lstStyle/>
          <a:p>
            <a:pPr marL="45720" indent="0">
              <a:buNone/>
            </a:pPr>
            <a:r>
              <a:rPr lang="en-IN" sz="6400" dirty="0" smtClean="0">
                <a:solidFill>
                  <a:schemeClr val="tx1"/>
                </a:solidFill>
                <a:latin typeface="Times New Roman" pitchFamily="18" charset="0"/>
                <a:cs typeface="Times New Roman" pitchFamily="18" charset="0"/>
              </a:rPr>
              <a:t>The </a:t>
            </a:r>
            <a:r>
              <a:rPr lang="en-IN" sz="6400" b="1" dirty="0" smtClean="0">
                <a:solidFill>
                  <a:schemeClr val="accent6">
                    <a:lumMod val="75000"/>
                  </a:schemeClr>
                </a:solidFill>
                <a:latin typeface="Times New Roman" pitchFamily="18" charset="0"/>
                <a:cs typeface="Times New Roman" pitchFamily="18" charset="0"/>
              </a:rPr>
              <a:t>fetch-decode-execute</a:t>
            </a:r>
            <a:r>
              <a:rPr lang="en-IN" sz="6400" dirty="0" smtClean="0">
                <a:solidFill>
                  <a:schemeClr val="tx1"/>
                </a:solidFill>
                <a:latin typeface="Times New Roman" pitchFamily="18" charset="0"/>
                <a:cs typeface="Times New Roman" pitchFamily="18" charset="0"/>
              </a:rPr>
              <a:t> cycle in computer</a:t>
            </a:r>
          </a:p>
          <a:p>
            <a:pPr marL="45720" indent="0">
              <a:buNone/>
            </a:pPr>
            <a:endParaRPr lang="en-IN" sz="3200" dirty="0">
              <a:solidFill>
                <a:schemeClr val="tx1"/>
              </a:solidFill>
              <a:latin typeface="Times New Roman" pitchFamily="18" charset="0"/>
              <a:cs typeface="Times New Roman" pitchFamily="18" charset="0"/>
            </a:endParaRPr>
          </a:p>
          <a:p>
            <a:pPr marL="822960" lvl="1" indent="-457200">
              <a:buFont typeface="+mj-lt"/>
              <a:buAutoNum type="arabicPeriod"/>
            </a:pPr>
            <a:r>
              <a:rPr lang="en-IN" sz="4800" dirty="0">
                <a:solidFill>
                  <a:schemeClr val="tx1"/>
                </a:solidFill>
                <a:latin typeface="Times New Roman" pitchFamily="18" charset="0"/>
                <a:cs typeface="Times New Roman" pitchFamily="18" charset="0"/>
              </a:rPr>
              <a:t>For starting the execution of a program, a sequence of machine instructions is copied to the instruction area of the memory. Also some global variables and input parameters are copied to the data area of the memory</a:t>
            </a:r>
            <a:r>
              <a:rPr lang="en-IN" sz="4800" dirty="0" smtClean="0">
                <a:solidFill>
                  <a:schemeClr val="tx1"/>
                </a:solidFill>
                <a:latin typeface="Times New Roman" pitchFamily="18" charset="0"/>
                <a:cs typeface="Times New Roman" pitchFamily="18" charset="0"/>
              </a:rPr>
              <a:t>.</a:t>
            </a:r>
            <a:endParaRPr lang="en-IN" sz="4800" dirty="0">
              <a:solidFill>
                <a:schemeClr val="tx1"/>
              </a:solidFill>
              <a:latin typeface="Times New Roman" pitchFamily="18" charset="0"/>
              <a:cs typeface="Times New Roman" pitchFamily="18" charset="0"/>
            </a:endParaRPr>
          </a:p>
          <a:p>
            <a:pPr marL="822960" lvl="1" indent="-457200">
              <a:buFont typeface="+mj-lt"/>
              <a:buAutoNum type="arabicPeriod"/>
            </a:pPr>
            <a:r>
              <a:rPr lang="en-IN" sz="4800" dirty="0">
                <a:solidFill>
                  <a:schemeClr val="tx1"/>
                </a:solidFill>
                <a:latin typeface="Times New Roman" pitchFamily="18" charset="0"/>
                <a:cs typeface="Times New Roman" pitchFamily="18" charset="0"/>
              </a:rPr>
              <a:t>A particular control register, called the program counter (PC), is loaded with the address of the first instruction of the program</a:t>
            </a:r>
            <a:r>
              <a:rPr lang="en-IN" sz="4800" dirty="0" smtClean="0">
                <a:solidFill>
                  <a:schemeClr val="tx1"/>
                </a:solidFill>
                <a:latin typeface="Times New Roman" pitchFamily="18" charset="0"/>
                <a:cs typeface="Times New Roman" pitchFamily="18" charset="0"/>
              </a:rPr>
              <a:t>.</a:t>
            </a:r>
            <a:endParaRPr lang="en-IN" sz="4800" dirty="0">
              <a:solidFill>
                <a:schemeClr val="tx1"/>
              </a:solidFill>
              <a:latin typeface="Times New Roman" pitchFamily="18" charset="0"/>
              <a:cs typeface="Times New Roman" pitchFamily="18" charset="0"/>
            </a:endParaRPr>
          </a:p>
          <a:p>
            <a:pPr marL="822960" lvl="1" indent="-457200">
              <a:buFont typeface="+mj-lt"/>
              <a:buAutoNum type="arabicPeriod"/>
            </a:pPr>
            <a:r>
              <a:rPr lang="en-IN" sz="4800" dirty="0">
                <a:solidFill>
                  <a:schemeClr val="tx1"/>
                </a:solidFill>
                <a:latin typeface="Times New Roman" pitchFamily="18" charset="0"/>
                <a:cs typeface="Times New Roman" pitchFamily="18" charset="0"/>
              </a:rPr>
              <a:t>The CPU fetches the instruction from that location in the memory that is currently stored in the PC register</a:t>
            </a:r>
            <a:r>
              <a:rPr lang="en-IN" sz="4800" dirty="0" smtClean="0">
                <a:solidFill>
                  <a:schemeClr val="tx1"/>
                </a:solidFill>
                <a:latin typeface="Times New Roman" pitchFamily="18" charset="0"/>
                <a:cs typeface="Times New Roman" pitchFamily="18" charset="0"/>
              </a:rPr>
              <a:t>.</a:t>
            </a:r>
            <a:endParaRPr lang="en-IN" sz="4800" dirty="0">
              <a:solidFill>
                <a:schemeClr val="tx1"/>
              </a:solidFill>
              <a:latin typeface="Times New Roman" pitchFamily="18" charset="0"/>
              <a:cs typeface="Times New Roman" pitchFamily="18" charset="0"/>
            </a:endParaRPr>
          </a:p>
          <a:p>
            <a:pPr marL="822960" lvl="1" indent="-457200">
              <a:buFont typeface="+mj-lt"/>
              <a:buAutoNum type="arabicPeriod"/>
            </a:pPr>
            <a:r>
              <a:rPr lang="en-IN" sz="4800" dirty="0">
                <a:solidFill>
                  <a:schemeClr val="tx1"/>
                </a:solidFill>
                <a:latin typeface="Times New Roman" pitchFamily="18" charset="0"/>
                <a:cs typeface="Times New Roman" pitchFamily="18" charset="0"/>
              </a:rPr>
              <a:t>The instruction is decoded in the control unit of the CPU</a:t>
            </a:r>
            <a:r>
              <a:rPr lang="en-IN" sz="4800" dirty="0" smtClean="0">
                <a:solidFill>
                  <a:schemeClr val="tx1"/>
                </a:solidFill>
                <a:latin typeface="Times New Roman" pitchFamily="18" charset="0"/>
                <a:cs typeface="Times New Roman" pitchFamily="18" charset="0"/>
              </a:rPr>
              <a:t>.</a:t>
            </a:r>
            <a:endParaRPr lang="en-IN" sz="4800" dirty="0">
              <a:solidFill>
                <a:schemeClr val="tx1"/>
              </a:solidFill>
              <a:latin typeface="Times New Roman" pitchFamily="18" charset="0"/>
              <a:cs typeface="Times New Roman" pitchFamily="18" charset="0"/>
            </a:endParaRPr>
          </a:p>
          <a:p>
            <a:pPr marL="822960" lvl="1" indent="-457200">
              <a:buFont typeface="+mj-lt"/>
              <a:buAutoNum type="arabicPeriod"/>
            </a:pPr>
            <a:r>
              <a:rPr lang="en-IN" sz="4800" dirty="0">
                <a:solidFill>
                  <a:schemeClr val="tx1"/>
                </a:solidFill>
                <a:latin typeface="Times New Roman" pitchFamily="18" charset="0"/>
                <a:cs typeface="Times New Roman" pitchFamily="18" charset="0"/>
              </a:rPr>
              <a:t>The instruction may require one or more operands. An operand may be either a data or a memory address. A data may be either a constant (also called an immediate operand) or a value stored in the data area of the memory or a value stored in a register. Similarly, an address may be either immediate or a resident of the main memory or available in a register</a:t>
            </a:r>
            <a:r>
              <a:rPr lang="en-IN" sz="4800" dirty="0" smtClean="0">
                <a:solidFill>
                  <a:schemeClr val="tx1"/>
                </a:solidFill>
                <a:latin typeface="Times New Roman" pitchFamily="18" charset="0"/>
                <a:cs typeface="Times New Roman" pitchFamily="18" charset="0"/>
              </a:rPr>
              <a:t>.</a:t>
            </a:r>
            <a:endParaRPr lang="en-IN" sz="4800" dirty="0">
              <a:solidFill>
                <a:schemeClr val="tx1"/>
              </a:solidFill>
              <a:latin typeface="Times New Roman" pitchFamily="18" charset="0"/>
              <a:cs typeface="Times New Roman" pitchFamily="18" charset="0"/>
            </a:endParaRPr>
          </a:p>
          <a:p>
            <a:pPr marL="822960" lvl="1" indent="-457200">
              <a:buFont typeface="+mj-lt"/>
              <a:buAutoNum type="arabicPeriod"/>
            </a:pPr>
            <a:r>
              <a:rPr lang="en-IN" sz="4800" dirty="0">
                <a:solidFill>
                  <a:schemeClr val="tx1"/>
                </a:solidFill>
                <a:latin typeface="Times New Roman" pitchFamily="18" charset="0"/>
                <a:cs typeface="Times New Roman" pitchFamily="18" charset="0"/>
              </a:rPr>
              <a:t>An immediate operand is available from the instruction itself. The content of a register is also available at the time of the execution of the instruction. Finally, a variable value is fetched from the data part of the main memory</a:t>
            </a:r>
            <a:r>
              <a:rPr lang="en-IN" sz="4800" dirty="0" smtClean="0">
                <a:solidFill>
                  <a:schemeClr val="tx1"/>
                </a:solidFill>
                <a:latin typeface="Times New Roman" pitchFamily="18" charset="0"/>
                <a:cs typeface="Times New Roman" pitchFamily="18" charset="0"/>
              </a:rPr>
              <a:t>.</a:t>
            </a:r>
            <a:endParaRPr lang="en-IN" sz="4800" dirty="0">
              <a:solidFill>
                <a:schemeClr val="tx1"/>
              </a:solidFill>
              <a:latin typeface="Times New Roman" pitchFamily="18" charset="0"/>
              <a:cs typeface="Times New Roman" pitchFamily="18" charset="0"/>
            </a:endParaRPr>
          </a:p>
          <a:p>
            <a:pPr marL="822960" lvl="1" indent="-457200">
              <a:buFont typeface="+mj-lt"/>
              <a:buAutoNum type="arabicPeriod"/>
            </a:pPr>
            <a:r>
              <a:rPr lang="en-IN" sz="4800" dirty="0">
                <a:solidFill>
                  <a:schemeClr val="tx1"/>
                </a:solidFill>
                <a:latin typeface="Times New Roman" pitchFamily="18" charset="0"/>
                <a:cs typeface="Times New Roman" pitchFamily="18" charset="0"/>
              </a:rPr>
              <a:t>If the instruction is a data movement operation, the corresponding movement is performed. For example, a "load" instruction copies the data fetched from memory to a register, whereas a "save" instruction sends a value from a register to the data area of the memory</a:t>
            </a:r>
            <a:r>
              <a:rPr lang="en-IN" sz="4800" dirty="0" smtClean="0">
                <a:solidFill>
                  <a:schemeClr val="tx1"/>
                </a:solidFill>
                <a:latin typeface="Times New Roman" pitchFamily="18" charset="0"/>
                <a:cs typeface="Times New Roman" pitchFamily="18" charset="0"/>
              </a:rPr>
              <a:t>.</a:t>
            </a:r>
            <a:endParaRPr lang="en-IN" sz="4800" dirty="0">
              <a:solidFill>
                <a:schemeClr val="tx1"/>
              </a:solidFill>
              <a:latin typeface="Times New Roman" pitchFamily="18" charset="0"/>
              <a:cs typeface="Times New Roman" pitchFamily="18" charset="0"/>
            </a:endParaRPr>
          </a:p>
          <a:p>
            <a:pPr marL="822960" lvl="1" indent="-457200">
              <a:buFont typeface="+mj-lt"/>
              <a:buAutoNum type="arabicPeriod"/>
            </a:pPr>
            <a:r>
              <a:rPr lang="en-IN" sz="4800" dirty="0">
                <a:solidFill>
                  <a:schemeClr val="tx1"/>
                </a:solidFill>
                <a:latin typeface="Times New Roman" pitchFamily="18" charset="0"/>
                <a:cs typeface="Times New Roman" pitchFamily="18" charset="0"/>
              </a:rPr>
              <a:t>If the instruction is an arithmetic or logical instruction, it is executed in the ALU after all the operands are available in the CPU (in its registers). The output from the ALU is stored back in a register</a:t>
            </a:r>
            <a:r>
              <a:rPr lang="en-IN" sz="4800" dirty="0" smtClean="0">
                <a:solidFill>
                  <a:schemeClr val="tx1"/>
                </a:solidFill>
                <a:latin typeface="Times New Roman" pitchFamily="18" charset="0"/>
                <a:cs typeface="Times New Roman" pitchFamily="18" charset="0"/>
              </a:rPr>
              <a:t>.</a:t>
            </a:r>
            <a:endParaRPr lang="en-IN" sz="4800" dirty="0">
              <a:solidFill>
                <a:schemeClr val="tx1"/>
              </a:solidFill>
              <a:latin typeface="Times New Roman" pitchFamily="18" charset="0"/>
              <a:cs typeface="Times New Roman" pitchFamily="18" charset="0"/>
            </a:endParaRPr>
          </a:p>
          <a:p>
            <a:pPr marL="822960" lvl="1" indent="-457200">
              <a:buFont typeface="+mj-lt"/>
              <a:buAutoNum type="arabicPeriod"/>
            </a:pPr>
            <a:r>
              <a:rPr lang="en-IN" sz="4800" dirty="0">
                <a:solidFill>
                  <a:schemeClr val="tx1"/>
                </a:solidFill>
                <a:latin typeface="Times New Roman" pitchFamily="18" charset="0"/>
                <a:cs typeface="Times New Roman" pitchFamily="18" charset="0"/>
              </a:rPr>
              <a:t>If the instruction is a jump instruction, the instruction must contain a memory address to jump to. The program counter (PC) is loaded with this address. A jump may be conditional, i.e., the PC is loaded with the new address if and only if some condition(s) </a:t>
            </a:r>
            <a:r>
              <a:rPr lang="en-IN" sz="4800" dirty="0" smtClean="0">
                <a:solidFill>
                  <a:schemeClr val="tx1"/>
                </a:solidFill>
                <a:latin typeface="Times New Roman" pitchFamily="18" charset="0"/>
                <a:cs typeface="Times New Roman" pitchFamily="18" charset="0"/>
              </a:rPr>
              <a:t>is/are </a:t>
            </a:r>
            <a:r>
              <a:rPr lang="en-IN" sz="4800" dirty="0">
                <a:solidFill>
                  <a:schemeClr val="tx1"/>
                </a:solidFill>
                <a:latin typeface="Times New Roman" pitchFamily="18" charset="0"/>
                <a:cs typeface="Times New Roman" pitchFamily="18" charset="0"/>
              </a:rPr>
              <a:t>true</a:t>
            </a:r>
            <a:r>
              <a:rPr lang="en-IN" sz="4800" dirty="0" smtClean="0">
                <a:solidFill>
                  <a:schemeClr val="tx1"/>
                </a:solidFill>
                <a:latin typeface="Times New Roman" pitchFamily="18" charset="0"/>
                <a:cs typeface="Times New Roman" pitchFamily="18" charset="0"/>
              </a:rPr>
              <a:t>.</a:t>
            </a:r>
            <a:endParaRPr lang="en-IN" sz="4800" dirty="0">
              <a:solidFill>
                <a:schemeClr val="tx1"/>
              </a:solidFill>
              <a:latin typeface="Times New Roman" pitchFamily="18" charset="0"/>
              <a:cs typeface="Times New Roman" pitchFamily="18" charset="0"/>
            </a:endParaRPr>
          </a:p>
          <a:p>
            <a:pPr marL="822960" lvl="1" indent="-457200">
              <a:buFont typeface="+mj-lt"/>
              <a:buAutoNum type="arabicPeriod"/>
            </a:pPr>
            <a:r>
              <a:rPr lang="en-IN" sz="4800" dirty="0">
                <a:solidFill>
                  <a:schemeClr val="tx1"/>
                </a:solidFill>
                <a:latin typeface="Times New Roman" pitchFamily="18" charset="0"/>
                <a:cs typeface="Times New Roman" pitchFamily="18" charset="0"/>
              </a:rPr>
              <a:t>If the instruction is not a jump instruction, the address stored in the PC is incremented by one</a:t>
            </a:r>
            <a:r>
              <a:rPr lang="en-IN" sz="4800" dirty="0" smtClean="0">
                <a:solidFill>
                  <a:schemeClr val="tx1"/>
                </a:solidFill>
                <a:latin typeface="Times New Roman" pitchFamily="18" charset="0"/>
                <a:cs typeface="Times New Roman" pitchFamily="18" charset="0"/>
              </a:rPr>
              <a:t>.</a:t>
            </a:r>
            <a:endParaRPr lang="en-IN" sz="4800" dirty="0">
              <a:solidFill>
                <a:schemeClr val="tx1"/>
              </a:solidFill>
              <a:latin typeface="Times New Roman" pitchFamily="18" charset="0"/>
              <a:cs typeface="Times New Roman" pitchFamily="18" charset="0"/>
            </a:endParaRPr>
          </a:p>
          <a:p>
            <a:pPr marL="822960" lvl="1" indent="-457200">
              <a:buFont typeface="+mj-lt"/>
              <a:buAutoNum type="arabicPeriod"/>
            </a:pPr>
            <a:r>
              <a:rPr lang="en-IN" sz="4800" dirty="0">
                <a:solidFill>
                  <a:schemeClr val="tx1"/>
                </a:solidFill>
                <a:latin typeface="Times New Roman" pitchFamily="18" charset="0"/>
                <a:cs typeface="Times New Roman" pitchFamily="18" charset="0"/>
              </a:rPr>
              <a:t>If the end of the program is not reached, the CPU goes to Step 3 and continues its fetch-decode-execute cycle. </a:t>
            </a:r>
            <a:endParaRPr lang="en-US" sz="4800" dirty="0" smtClean="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t>CS 10001 : Programming and Data Structures</a:t>
            </a:r>
            <a:endParaRPr lang="en-IN"/>
          </a:p>
        </p:txBody>
      </p:sp>
      <p:sp>
        <p:nvSpPr>
          <p:cNvPr id="5" name="Slide Number Placeholder 4"/>
          <p:cNvSpPr>
            <a:spLocks noGrp="1"/>
          </p:cNvSpPr>
          <p:nvPr>
            <p:ph type="sldNum" sz="quarter" idx="12"/>
          </p:nvPr>
        </p:nvSpPr>
        <p:spPr/>
        <p:txBody>
          <a:bodyPr/>
          <a:lstStyle/>
          <a:p>
            <a:fld id="{2412D51A-C1C7-4F6F-ADB4-90C3724E8DB4}" type="slidenum">
              <a:rPr lang="en-IN" smtClean="0"/>
              <a:t>48</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Tree>
    <p:extLst>
      <p:ext uri="{BB962C8B-B14F-4D97-AF65-F5344CB8AC3E}">
        <p14:creationId xmlns:p14="http://schemas.microsoft.com/office/powerpoint/2010/main" val="24233725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How a program runs in computer? </a:t>
            </a:r>
            <a:endParaRPr lang="en-IN" sz="4000" dirty="0">
              <a:solidFill>
                <a:srgbClr val="7030A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t>CS 10001 : Programming and Data Structures</a:t>
            </a:r>
            <a:endParaRPr lang="en-IN"/>
          </a:p>
        </p:txBody>
      </p:sp>
      <p:sp>
        <p:nvSpPr>
          <p:cNvPr id="5" name="Slide Number Placeholder 4"/>
          <p:cNvSpPr>
            <a:spLocks noGrp="1"/>
          </p:cNvSpPr>
          <p:nvPr>
            <p:ph type="sldNum" sz="quarter" idx="12"/>
          </p:nvPr>
        </p:nvSpPr>
        <p:spPr/>
        <p:txBody>
          <a:bodyPr/>
          <a:lstStyle/>
          <a:p>
            <a:fld id="{2412D51A-C1C7-4F6F-ADB4-90C3724E8DB4}" type="slidenum">
              <a:rPr lang="en-IN" smtClean="0"/>
              <a:t>49</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8194" name="Picture 2" descr="CPU-memory inte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43826"/>
            <a:ext cx="5745344" cy="449954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6"/>
          <p:cNvSpPr>
            <a:spLocks noGrp="1"/>
          </p:cNvSpPr>
          <p:nvPr>
            <p:ph sz="quarter" idx="13"/>
          </p:nvPr>
        </p:nvSpPr>
        <p:spPr>
          <a:xfrm>
            <a:off x="2599369" y="5661248"/>
            <a:ext cx="3600400" cy="432048"/>
          </a:xfrm>
        </p:spPr>
        <p:txBody>
          <a:bodyPr>
            <a:normAutofit/>
          </a:bodyPr>
          <a:lstStyle/>
          <a:p>
            <a:pPr marL="45720" indent="0">
              <a:buNone/>
            </a:pPr>
            <a:r>
              <a:rPr lang="en-US" sz="2000" dirty="0" smtClean="0">
                <a:solidFill>
                  <a:srgbClr val="0070C0"/>
                </a:solidFill>
                <a:latin typeface="Times New Roman" pitchFamily="18" charset="0"/>
                <a:cs typeface="Times New Roman" pitchFamily="18" charset="0"/>
              </a:rPr>
              <a:t>Execution of a program</a:t>
            </a:r>
            <a:endParaRPr lang="en-IN" sz="2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464373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5229200"/>
            <a:ext cx="8640960" cy="897280"/>
          </a:xfrm>
        </p:spPr>
        <p:txBody>
          <a:bodyPr>
            <a:normAutofit/>
          </a:bodyPr>
          <a:lstStyle/>
          <a:p>
            <a:r>
              <a:rPr lang="en-IN" sz="2400" dirty="0">
                <a:solidFill>
                  <a:srgbClr val="002060"/>
                </a:solidFill>
                <a:latin typeface="Times New Roman" pitchFamily="18" charset="0"/>
                <a:cs typeface="Times New Roman" pitchFamily="18" charset="0"/>
              </a:rPr>
              <a:t>The Chinese </a:t>
            </a:r>
            <a:r>
              <a:rPr lang="en-IN" sz="2400" dirty="0" err="1">
                <a:solidFill>
                  <a:schemeClr val="accent6">
                    <a:lumMod val="75000"/>
                  </a:schemeClr>
                </a:solidFill>
                <a:latin typeface="Times New Roman" pitchFamily="18" charset="0"/>
                <a:cs typeface="Times New Roman" pitchFamily="18" charset="0"/>
              </a:rPr>
              <a:t>Suanpan</a:t>
            </a:r>
            <a:r>
              <a:rPr lang="en-IN" sz="2400" dirty="0">
                <a:solidFill>
                  <a:srgbClr val="002060"/>
                </a:solidFill>
                <a:latin typeface="Times New Roman" pitchFamily="18" charset="0"/>
                <a:cs typeface="Times New Roman" pitchFamily="18" charset="0"/>
              </a:rPr>
              <a:t> (</a:t>
            </a:r>
            <a:r>
              <a:rPr lang="ja-JP" altLang="en-US" sz="2400" dirty="0">
                <a:solidFill>
                  <a:srgbClr val="002060"/>
                </a:solidFill>
                <a:latin typeface="Times New Roman" pitchFamily="18" charset="0"/>
                <a:cs typeface="Times New Roman" pitchFamily="18" charset="0"/>
              </a:rPr>
              <a:t>算盘</a:t>
            </a:r>
            <a:r>
              <a:rPr lang="en-US" altLang="ja-JP" sz="2400" dirty="0">
                <a:solidFill>
                  <a:srgbClr val="002060"/>
                </a:solidFill>
                <a:latin typeface="Times New Roman" pitchFamily="18" charset="0"/>
                <a:cs typeface="Times New Roman" pitchFamily="18" charset="0"/>
              </a:rPr>
              <a:t>) </a:t>
            </a:r>
            <a:endParaRPr lang="en-US" altLang="ja-JP" sz="2400" dirty="0" smtClean="0">
              <a:solidFill>
                <a:srgbClr val="002060"/>
              </a:solidFill>
              <a:latin typeface="Times New Roman" pitchFamily="18" charset="0"/>
              <a:cs typeface="Times New Roman" pitchFamily="18" charset="0"/>
            </a:endParaRPr>
          </a:p>
          <a:p>
            <a:pPr lvl="1"/>
            <a:r>
              <a:rPr lang="en-IN" dirty="0" smtClean="0">
                <a:solidFill>
                  <a:srgbClr val="002060"/>
                </a:solidFill>
                <a:latin typeface="Times New Roman" pitchFamily="18" charset="0"/>
                <a:cs typeface="Times New Roman" pitchFamily="18" charset="0"/>
              </a:rPr>
              <a:t>The </a:t>
            </a:r>
            <a:r>
              <a:rPr lang="en-IN" dirty="0">
                <a:solidFill>
                  <a:srgbClr val="002060"/>
                </a:solidFill>
                <a:latin typeface="Times New Roman" pitchFamily="18" charset="0"/>
                <a:cs typeface="Times New Roman" pitchFamily="18" charset="0"/>
              </a:rPr>
              <a:t>number represented on this abacus is </a:t>
            </a:r>
            <a:r>
              <a:rPr lang="en-IN" dirty="0" smtClean="0">
                <a:solidFill>
                  <a:srgbClr val="002060"/>
                </a:solidFill>
                <a:latin typeface="Times New Roman" pitchFamily="18" charset="0"/>
                <a:cs typeface="Times New Roman" pitchFamily="18" charset="0"/>
              </a:rPr>
              <a:t>6,302,715,408</a:t>
            </a:r>
            <a:endParaRPr lang="en-IN" dirty="0">
              <a:latin typeface="Times New Roman" pitchFamily="18" charset="0"/>
              <a:cs typeface="Times New Roman" pitchFamily="18" charset="0"/>
            </a:endParaRP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Brief history of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5</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1026" name="Picture 2" descr="https://upload.wikimedia.org/wikipedia/commons/a/af/Abacus_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192688" cy="363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3851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How </a:t>
            </a:r>
            <a:r>
              <a:rPr lang="en-US" sz="4000" dirty="0" smtClean="0">
                <a:solidFill>
                  <a:srgbClr val="7030A0"/>
                </a:solidFill>
                <a:latin typeface="Times New Roman" pitchFamily="18" charset="0"/>
                <a:cs typeface="Times New Roman" pitchFamily="18" charset="0"/>
              </a:rPr>
              <a:t>can one program? </a:t>
            </a:r>
            <a:endParaRPr lang="en-IN" sz="40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200" y="1196753"/>
            <a:ext cx="8363272" cy="4752528"/>
          </a:xfrm>
          <a:prstGeom prst="rect">
            <a:avLst/>
          </a:prstGeom>
        </p:spPr>
        <p:txBody>
          <a:bodyPr>
            <a:normAutofit fontScale="85000" lnSpcReduction="20000"/>
          </a:bodyPr>
          <a:lstStyle/>
          <a:p>
            <a:pPr>
              <a:buFont typeface="Arial" pitchFamily="34" charset="0"/>
              <a:buChar char="•"/>
            </a:pPr>
            <a:r>
              <a:rPr lang="en-IN" sz="2100" b="1" dirty="0" smtClean="0">
                <a:solidFill>
                  <a:srgbClr val="002060"/>
                </a:solidFill>
                <a:latin typeface="Times New Roman" pitchFamily="18" charset="0"/>
                <a:cs typeface="Times New Roman" pitchFamily="18" charset="0"/>
              </a:rPr>
              <a:t>Program writing in </a:t>
            </a:r>
            <a:r>
              <a:rPr lang="en-IN" sz="2100" b="1" dirty="0">
                <a:solidFill>
                  <a:srgbClr val="002060"/>
                </a:solidFill>
                <a:latin typeface="Times New Roman" pitchFamily="18" charset="0"/>
                <a:cs typeface="Times New Roman" pitchFamily="18" charset="0"/>
              </a:rPr>
              <a:t>a high-level </a:t>
            </a:r>
            <a:r>
              <a:rPr lang="en-IN" sz="2100" b="1" dirty="0" smtClean="0">
                <a:solidFill>
                  <a:srgbClr val="002060"/>
                </a:solidFill>
                <a:latin typeface="Times New Roman" pitchFamily="18" charset="0"/>
                <a:cs typeface="Times New Roman" pitchFamily="18" charset="0"/>
              </a:rPr>
              <a:t>language</a:t>
            </a:r>
            <a:endParaRPr lang="en-IN" sz="2100" b="1" dirty="0">
              <a:solidFill>
                <a:srgbClr val="002060"/>
              </a:solidFill>
              <a:latin typeface="Times New Roman" pitchFamily="18" charset="0"/>
              <a:cs typeface="Times New Roman" pitchFamily="18" charset="0"/>
            </a:endParaRPr>
          </a:p>
          <a:p>
            <a:pPr lvl="1">
              <a:buFont typeface="Arial" pitchFamily="34" charset="0"/>
              <a:buChar char="•"/>
            </a:pPr>
            <a:r>
              <a:rPr lang="en-IN" sz="1800" dirty="0" smtClean="0">
                <a:solidFill>
                  <a:srgbClr val="002060"/>
                </a:solidFill>
                <a:latin typeface="Times New Roman" pitchFamily="18" charset="0"/>
                <a:cs typeface="Times New Roman" pitchFamily="18" charset="0"/>
              </a:rPr>
              <a:t>You </a:t>
            </a:r>
            <a:r>
              <a:rPr lang="en-IN" sz="1800" dirty="0">
                <a:solidFill>
                  <a:srgbClr val="002060"/>
                </a:solidFill>
                <a:latin typeface="Times New Roman" pitchFamily="18" charset="0"/>
                <a:cs typeface="Times New Roman" pitchFamily="18" charset="0"/>
              </a:rPr>
              <a:t>should use a text editor to key in your program. In the laboratory we instruct you to use the </a:t>
            </a:r>
            <a:r>
              <a:rPr lang="en-IN" sz="1800" dirty="0" err="1">
                <a:solidFill>
                  <a:srgbClr val="002060"/>
                </a:solidFill>
                <a:latin typeface="Times New Roman" pitchFamily="18" charset="0"/>
                <a:cs typeface="Times New Roman" pitchFamily="18" charset="0"/>
              </a:rPr>
              <a:t>emacs</a:t>
            </a:r>
            <a:r>
              <a:rPr lang="en-IN" sz="1800" dirty="0">
                <a:solidFill>
                  <a:srgbClr val="002060"/>
                </a:solidFill>
                <a:latin typeface="Times New Roman" pitchFamily="18" charset="0"/>
                <a:cs typeface="Times New Roman" pitchFamily="18" charset="0"/>
              </a:rPr>
              <a:t> editor. You should also save your program in a (named) file</a:t>
            </a:r>
            <a:r>
              <a:rPr lang="en-IN" sz="1800" dirty="0" smtClean="0">
                <a:solidFill>
                  <a:srgbClr val="002060"/>
                </a:solidFill>
                <a:latin typeface="Times New Roman" pitchFamily="18" charset="0"/>
                <a:cs typeface="Times New Roman" pitchFamily="18" charset="0"/>
              </a:rPr>
              <a:t>.</a:t>
            </a:r>
            <a:endParaRPr lang="en-IN" sz="1800" dirty="0">
              <a:solidFill>
                <a:srgbClr val="002060"/>
              </a:solidFill>
              <a:latin typeface="Times New Roman" pitchFamily="18" charset="0"/>
              <a:cs typeface="Times New Roman" pitchFamily="18" charset="0"/>
            </a:endParaRPr>
          </a:p>
          <a:p>
            <a:pPr lvl="1">
              <a:buFont typeface="Arial" pitchFamily="34" charset="0"/>
              <a:buChar char="•"/>
            </a:pPr>
            <a:r>
              <a:rPr lang="en-IN" sz="1800" dirty="0">
                <a:solidFill>
                  <a:srgbClr val="002060"/>
                </a:solidFill>
                <a:latin typeface="Times New Roman" pitchFamily="18" charset="0"/>
                <a:cs typeface="Times New Roman" pitchFamily="18" charset="0"/>
              </a:rPr>
              <a:t> </a:t>
            </a:r>
            <a:r>
              <a:rPr lang="en-IN" sz="1800" dirty="0" smtClean="0">
                <a:solidFill>
                  <a:srgbClr val="002060"/>
                </a:solidFill>
                <a:latin typeface="Times New Roman" pitchFamily="18" charset="0"/>
                <a:cs typeface="Times New Roman" pitchFamily="18" charset="0"/>
              </a:rPr>
              <a:t>We </a:t>
            </a:r>
            <a:r>
              <a:rPr lang="en-IN" sz="1800" dirty="0">
                <a:solidFill>
                  <a:srgbClr val="002060"/>
                </a:solidFill>
                <a:latin typeface="Times New Roman" pitchFamily="18" charset="0"/>
                <a:cs typeface="Times New Roman" pitchFamily="18" charset="0"/>
              </a:rPr>
              <a:t>are going to teach you the high-level language known as </a:t>
            </a:r>
            <a:r>
              <a:rPr lang="en-IN" sz="1800" dirty="0" smtClean="0">
                <a:solidFill>
                  <a:srgbClr val="002060"/>
                </a:solidFill>
                <a:latin typeface="Times New Roman" pitchFamily="18" charset="0"/>
                <a:cs typeface="Times New Roman" pitchFamily="18" charset="0"/>
              </a:rPr>
              <a:t>C.</a:t>
            </a:r>
          </a:p>
          <a:p>
            <a:pPr lvl="1">
              <a:buFont typeface="Arial" pitchFamily="34" charset="0"/>
              <a:buChar char="•"/>
            </a:pPr>
            <a:endParaRPr lang="en-IN" sz="1800" dirty="0" smtClean="0">
              <a:solidFill>
                <a:srgbClr val="002060"/>
              </a:solidFill>
              <a:latin typeface="Times New Roman" pitchFamily="18" charset="0"/>
              <a:cs typeface="Times New Roman" pitchFamily="18" charset="0"/>
            </a:endParaRPr>
          </a:p>
          <a:p>
            <a:pPr>
              <a:buFont typeface="Arial" pitchFamily="34" charset="0"/>
              <a:buChar char="•"/>
            </a:pPr>
            <a:r>
              <a:rPr lang="en-IN" sz="2100" b="1" dirty="0" smtClean="0">
                <a:solidFill>
                  <a:srgbClr val="002060"/>
                </a:solidFill>
                <a:latin typeface="Times New Roman" pitchFamily="18" charset="0"/>
                <a:cs typeface="Times New Roman" pitchFamily="18" charset="0"/>
              </a:rPr>
              <a:t>Compile </a:t>
            </a:r>
            <a:r>
              <a:rPr lang="en-IN" sz="2100" b="1" dirty="0">
                <a:solidFill>
                  <a:srgbClr val="002060"/>
                </a:solidFill>
                <a:latin typeface="Times New Roman" pitchFamily="18" charset="0"/>
                <a:cs typeface="Times New Roman" pitchFamily="18" charset="0"/>
              </a:rPr>
              <a:t>your </a:t>
            </a:r>
            <a:r>
              <a:rPr lang="en-IN" sz="2100" b="1" dirty="0" smtClean="0">
                <a:solidFill>
                  <a:srgbClr val="002060"/>
                </a:solidFill>
                <a:latin typeface="Times New Roman" pitchFamily="18" charset="0"/>
                <a:cs typeface="Times New Roman" pitchFamily="18" charset="0"/>
              </a:rPr>
              <a:t>program</a:t>
            </a:r>
            <a:endParaRPr lang="en-IN" sz="2100" b="1" dirty="0">
              <a:solidFill>
                <a:srgbClr val="002060"/>
              </a:solidFill>
              <a:latin typeface="Times New Roman" pitchFamily="18" charset="0"/>
              <a:cs typeface="Times New Roman" pitchFamily="18" charset="0"/>
            </a:endParaRPr>
          </a:p>
          <a:p>
            <a:pPr lvl="1">
              <a:buFont typeface="Arial" pitchFamily="34" charset="0"/>
              <a:buChar char="•"/>
            </a:pPr>
            <a:r>
              <a:rPr lang="en-IN" sz="1800" dirty="0">
                <a:solidFill>
                  <a:srgbClr val="002060"/>
                </a:solidFill>
                <a:latin typeface="Times New Roman" pitchFamily="18" charset="0"/>
                <a:cs typeface="Times New Roman" pitchFamily="18" charset="0"/>
              </a:rPr>
              <a:t> </a:t>
            </a:r>
            <a:r>
              <a:rPr lang="en-IN" sz="1800" dirty="0" smtClean="0">
                <a:solidFill>
                  <a:srgbClr val="002060"/>
                </a:solidFill>
                <a:latin typeface="Times New Roman" pitchFamily="18" charset="0"/>
                <a:cs typeface="Times New Roman" pitchFamily="18" charset="0"/>
              </a:rPr>
              <a:t>You </a:t>
            </a:r>
            <a:r>
              <a:rPr lang="en-IN" sz="1800" dirty="0">
                <a:solidFill>
                  <a:srgbClr val="002060"/>
                </a:solidFill>
                <a:latin typeface="Times New Roman" pitchFamily="18" charset="0"/>
                <a:cs typeface="Times New Roman" pitchFamily="18" charset="0"/>
              </a:rPr>
              <a:t>need a compiler to do that. In the lab you should use the C compiler cc (a.k.a. </a:t>
            </a:r>
            <a:r>
              <a:rPr lang="en-IN" sz="1800" dirty="0" err="1">
                <a:solidFill>
                  <a:srgbClr val="002060"/>
                </a:solidFill>
                <a:latin typeface="Times New Roman" pitchFamily="18" charset="0"/>
                <a:cs typeface="Times New Roman" pitchFamily="18" charset="0"/>
              </a:rPr>
              <a:t>gcc</a:t>
            </a:r>
            <a:r>
              <a:rPr lang="en-IN" sz="1800" dirty="0" smtClean="0">
                <a:solidFill>
                  <a:srgbClr val="002060"/>
                </a:solidFill>
                <a:latin typeface="Times New Roman" pitchFamily="18" charset="0"/>
                <a:cs typeface="Times New Roman" pitchFamily="18" charset="0"/>
              </a:rPr>
              <a:t>).</a:t>
            </a:r>
            <a:endParaRPr lang="en-IN" sz="1800" dirty="0">
              <a:solidFill>
                <a:srgbClr val="002060"/>
              </a:solidFill>
              <a:latin typeface="Times New Roman" pitchFamily="18" charset="0"/>
              <a:cs typeface="Times New Roman" pitchFamily="18" charset="0"/>
            </a:endParaRPr>
          </a:p>
          <a:p>
            <a:pPr marL="365760" lvl="1" indent="0">
              <a:buNone/>
            </a:pPr>
            <a:r>
              <a:rPr lang="en-IN" sz="1800" dirty="0" smtClean="0">
                <a:solidFill>
                  <a:srgbClr val="002060"/>
                </a:solidFill>
                <a:latin typeface="Times New Roman" pitchFamily="18" charset="0"/>
                <a:cs typeface="Times New Roman" pitchFamily="18" charset="0"/>
              </a:rPr>
              <a:t>		 </a:t>
            </a:r>
            <a:r>
              <a:rPr lang="en-IN" sz="1800" dirty="0">
                <a:solidFill>
                  <a:srgbClr val="0070C0"/>
                </a:solidFill>
                <a:latin typeface="Times New Roman" pitchFamily="18" charset="0"/>
                <a:cs typeface="Times New Roman" pitchFamily="18" charset="0"/>
              </a:rPr>
              <a:t>cc </a:t>
            </a:r>
            <a:r>
              <a:rPr lang="en-IN" sz="1800" dirty="0" err="1" smtClean="0">
                <a:solidFill>
                  <a:srgbClr val="0070C0"/>
                </a:solidFill>
                <a:latin typeface="Times New Roman" pitchFamily="18" charset="0"/>
                <a:cs typeface="Times New Roman" pitchFamily="18" charset="0"/>
              </a:rPr>
              <a:t>myprog.c</a:t>
            </a:r>
            <a:endParaRPr lang="en-IN" sz="1800" dirty="0">
              <a:solidFill>
                <a:srgbClr val="0070C0"/>
              </a:solidFill>
              <a:latin typeface="Times New Roman" pitchFamily="18" charset="0"/>
              <a:cs typeface="Times New Roman" pitchFamily="18" charset="0"/>
            </a:endParaRPr>
          </a:p>
          <a:p>
            <a:pPr lvl="1">
              <a:buFont typeface="Arial" pitchFamily="34" charset="0"/>
              <a:buChar char="•"/>
            </a:pPr>
            <a:r>
              <a:rPr lang="en-IN" sz="1800" dirty="0">
                <a:solidFill>
                  <a:srgbClr val="002060"/>
                </a:solidFill>
                <a:latin typeface="Times New Roman" pitchFamily="18" charset="0"/>
                <a:cs typeface="Times New Roman" pitchFamily="18" charset="0"/>
              </a:rPr>
              <a:t> </a:t>
            </a:r>
            <a:r>
              <a:rPr lang="en-IN" sz="1800" dirty="0" smtClean="0">
                <a:solidFill>
                  <a:srgbClr val="002060"/>
                </a:solidFill>
                <a:latin typeface="Times New Roman" pitchFamily="18" charset="0"/>
                <a:cs typeface="Times New Roman" pitchFamily="18" charset="0"/>
              </a:rPr>
              <a:t>If </a:t>
            </a:r>
            <a:r>
              <a:rPr lang="en-IN" sz="1800" dirty="0">
                <a:solidFill>
                  <a:srgbClr val="002060"/>
                </a:solidFill>
                <a:latin typeface="Times New Roman" pitchFamily="18" charset="0"/>
                <a:cs typeface="Times New Roman" pitchFamily="18" charset="0"/>
              </a:rPr>
              <a:t>your program compiles successfully, a file named </a:t>
            </a:r>
            <a:r>
              <a:rPr lang="en-IN" sz="1800" dirty="0" err="1">
                <a:solidFill>
                  <a:srgbClr val="002060"/>
                </a:solidFill>
                <a:latin typeface="Times New Roman" pitchFamily="18" charset="0"/>
                <a:cs typeface="Times New Roman" pitchFamily="18" charset="0"/>
              </a:rPr>
              <a:t>a.out</a:t>
            </a:r>
            <a:r>
              <a:rPr lang="en-IN" sz="1800" dirty="0">
                <a:solidFill>
                  <a:srgbClr val="002060"/>
                </a:solidFill>
                <a:latin typeface="Times New Roman" pitchFamily="18" charset="0"/>
                <a:cs typeface="Times New Roman" pitchFamily="18" charset="0"/>
              </a:rPr>
              <a:t> (an abbreviation of "assembler output") is created. This file stores the machine instructions that can be understood by the particular computer where you invoked the compiler</a:t>
            </a:r>
            <a:r>
              <a:rPr lang="en-IN" sz="1800" dirty="0" smtClean="0">
                <a:solidFill>
                  <a:srgbClr val="002060"/>
                </a:solidFill>
                <a:latin typeface="Times New Roman" pitchFamily="18" charset="0"/>
                <a:cs typeface="Times New Roman" pitchFamily="18" charset="0"/>
              </a:rPr>
              <a:t>.</a:t>
            </a:r>
            <a:endParaRPr lang="en-IN" sz="1800" dirty="0">
              <a:solidFill>
                <a:srgbClr val="002060"/>
              </a:solidFill>
              <a:latin typeface="Times New Roman" pitchFamily="18" charset="0"/>
              <a:cs typeface="Times New Roman" pitchFamily="18" charset="0"/>
            </a:endParaRPr>
          </a:p>
          <a:p>
            <a:pPr lvl="1">
              <a:buFont typeface="Arial" pitchFamily="34" charset="0"/>
              <a:buChar char="•"/>
            </a:pPr>
            <a:r>
              <a:rPr lang="en-IN" sz="1800" dirty="0" smtClean="0">
                <a:solidFill>
                  <a:srgbClr val="002060"/>
                </a:solidFill>
                <a:latin typeface="Times New Roman" pitchFamily="18" charset="0"/>
                <a:cs typeface="Times New Roman" pitchFamily="18" charset="0"/>
              </a:rPr>
              <a:t>If </a:t>
            </a:r>
            <a:r>
              <a:rPr lang="en-IN" sz="1800" dirty="0">
                <a:solidFill>
                  <a:srgbClr val="002060"/>
                </a:solidFill>
                <a:latin typeface="Times New Roman" pitchFamily="18" charset="0"/>
                <a:cs typeface="Times New Roman" pitchFamily="18" charset="0"/>
              </a:rPr>
              <a:t>compilation fails, you should check your source code. The reason of the failure is that you made one or more mistakes in specifying your idea. Compilers are very stubborn about the syntax of your code. Even a single mistake may let the compiler churn out many angry messages</a:t>
            </a:r>
            <a:r>
              <a:rPr lang="en-IN" sz="1800" dirty="0" smtClean="0">
                <a:solidFill>
                  <a:srgbClr val="002060"/>
                </a:solidFill>
                <a:latin typeface="Times New Roman" pitchFamily="18" charset="0"/>
                <a:cs typeface="Times New Roman" pitchFamily="18" charset="0"/>
              </a:rPr>
              <a:t>.</a:t>
            </a:r>
          </a:p>
          <a:p>
            <a:pPr lvl="4">
              <a:buFont typeface="Arial" pitchFamily="34" charset="0"/>
              <a:buChar char="•"/>
            </a:pPr>
            <a:endParaRPr lang="en-IN" sz="1200" dirty="0">
              <a:solidFill>
                <a:srgbClr val="002060"/>
              </a:solidFill>
              <a:latin typeface="Times New Roman" pitchFamily="18" charset="0"/>
              <a:cs typeface="Times New Roman" pitchFamily="18" charset="0"/>
            </a:endParaRPr>
          </a:p>
          <a:p>
            <a:pPr>
              <a:buFont typeface="Arial" pitchFamily="34" charset="0"/>
              <a:buChar char="•"/>
            </a:pPr>
            <a:r>
              <a:rPr lang="en-IN" sz="2100" b="1" dirty="0" smtClean="0">
                <a:solidFill>
                  <a:srgbClr val="002060"/>
                </a:solidFill>
                <a:latin typeface="Times New Roman" pitchFamily="18" charset="0"/>
                <a:cs typeface="Times New Roman" pitchFamily="18" charset="0"/>
              </a:rPr>
              <a:t>Run </a:t>
            </a:r>
            <a:r>
              <a:rPr lang="en-IN" sz="2100" b="1" dirty="0">
                <a:solidFill>
                  <a:srgbClr val="002060"/>
                </a:solidFill>
                <a:latin typeface="Times New Roman" pitchFamily="18" charset="0"/>
                <a:cs typeface="Times New Roman" pitchFamily="18" charset="0"/>
              </a:rPr>
              <a:t>the machine executable </a:t>
            </a:r>
            <a:r>
              <a:rPr lang="en-IN" sz="2100" b="1" dirty="0" smtClean="0">
                <a:solidFill>
                  <a:srgbClr val="002060"/>
                </a:solidFill>
                <a:latin typeface="Times New Roman" pitchFamily="18" charset="0"/>
                <a:cs typeface="Times New Roman" pitchFamily="18" charset="0"/>
              </a:rPr>
              <a:t>file</a:t>
            </a:r>
            <a:endParaRPr lang="en-IN" sz="2100" b="1" dirty="0">
              <a:solidFill>
                <a:srgbClr val="002060"/>
              </a:solidFill>
              <a:latin typeface="Times New Roman" pitchFamily="18" charset="0"/>
              <a:cs typeface="Times New Roman" pitchFamily="18" charset="0"/>
            </a:endParaRPr>
          </a:p>
          <a:p>
            <a:pPr lvl="1">
              <a:buFont typeface="Arial" pitchFamily="34" charset="0"/>
              <a:buChar char="•"/>
            </a:pPr>
            <a:r>
              <a:rPr lang="en-IN" sz="1800" dirty="0">
                <a:solidFill>
                  <a:srgbClr val="002060"/>
                </a:solidFill>
                <a:latin typeface="Times New Roman" pitchFamily="18" charset="0"/>
                <a:cs typeface="Times New Roman" pitchFamily="18" charset="0"/>
              </a:rPr>
              <a:t>    This is done by </a:t>
            </a:r>
            <a:r>
              <a:rPr lang="en-IN" sz="1800" dirty="0" smtClean="0">
                <a:solidFill>
                  <a:srgbClr val="002060"/>
                </a:solidFill>
                <a:latin typeface="Times New Roman" pitchFamily="18" charset="0"/>
                <a:cs typeface="Times New Roman" pitchFamily="18" charset="0"/>
              </a:rPr>
              <a:t>typing</a:t>
            </a:r>
            <a:endParaRPr lang="en-IN" sz="1800" dirty="0">
              <a:solidFill>
                <a:srgbClr val="002060"/>
              </a:solidFill>
              <a:latin typeface="Times New Roman" pitchFamily="18" charset="0"/>
              <a:cs typeface="Times New Roman" pitchFamily="18" charset="0"/>
            </a:endParaRPr>
          </a:p>
          <a:p>
            <a:pPr marL="365760" lvl="1" indent="0">
              <a:buNone/>
            </a:pPr>
            <a:r>
              <a:rPr lang="en-IN" sz="1800" dirty="0" smtClean="0">
                <a:solidFill>
                  <a:srgbClr val="002060"/>
                </a:solidFill>
                <a:latin typeface="Times New Roman" pitchFamily="18" charset="0"/>
                <a:cs typeface="Times New Roman" pitchFamily="18" charset="0"/>
              </a:rPr>
              <a:t>		 </a:t>
            </a:r>
            <a:r>
              <a:rPr lang="en-IN" sz="1800" dirty="0">
                <a:solidFill>
                  <a:srgbClr val="0070C0"/>
                </a:solidFill>
                <a:latin typeface="Times New Roman" pitchFamily="18" charset="0"/>
                <a:cs typeface="Times New Roman" pitchFamily="18" charset="0"/>
              </a:rPr>
              <a:t>./</a:t>
            </a:r>
            <a:r>
              <a:rPr lang="en-IN" sz="1800" dirty="0" err="1" smtClean="0">
                <a:solidFill>
                  <a:srgbClr val="0070C0"/>
                </a:solidFill>
                <a:latin typeface="Times New Roman" pitchFamily="18" charset="0"/>
                <a:cs typeface="Times New Roman" pitchFamily="18" charset="0"/>
              </a:rPr>
              <a:t>a.out</a:t>
            </a:r>
            <a:endParaRPr lang="en-IN" sz="1800" dirty="0">
              <a:solidFill>
                <a:srgbClr val="0070C0"/>
              </a:solidFill>
              <a:latin typeface="Times New Roman" pitchFamily="18" charset="0"/>
              <a:cs typeface="Times New Roman" pitchFamily="18" charset="0"/>
            </a:endParaRPr>
          </a:p>
          <a:p>
            <a:pPr lvl="1">
              <a:buFont typeface="Arial" pitchFamily="34" charset="0"/>
              <a:buChar char="•"/>
            </a:pPr>
            <a:r>
              <a:rPr lang="en-IN" sz="1800" dirty="0">
                <a:solidFill>
                  <a:srgbClr val="002060"/>
                </a:solidFill>
                <a:latin typeface="Times New Roman" pitchFamily="18" charset="0"/>
                <a:cs typeface="Times New Roman" pitchFamily="18" charset="0"/>
              </a:rPr>
              <a:t>    (and then hitting the return/enter button) at the command prompt. </a:t>
            </a: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50</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spTree>
    <p:extLst>
      <p:ext uri="{BB962C8B-B14F-4D97-AF65-F5344CB8AC3E}">
        <p14:creationId xmlns:p14="http://schemas.microsoft.com/office/powerpoint/2010/main" val="10462839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z="1000" i="1" dirty="0" smtClean="0"/>
              <a:t>CS 10001 : Programming and Data Structures</a:t>
            </a:r>
            <a:endParaRPr lang="en-IN" sz="1000" i="1" dirty="0"/>
          </a:p>
        </p:txBody>
      </p:sp>
      <p:sp>
        <p:nvSpPr>
          <p:cNvPr id="4" name="Slide Number Placeholder 3"/>
          <p:cNvSpPr>
            <a:spLocks noGrp="1"/>
          </p:cNvSpPr>
          <p:nvPr>
            <p:ph type="sldNum" sz="quarter" idx="12"/>
          </p:nvPr>
        </p:nvSpPr>
        <p:spPr/>
        <p:txBody>
          <a:bodyPr/>
          <a:lstStyle/>
          <a:p>
            <a:fld id="{2412D51A-C1C7-4F6F-ADB4-90C3724E8DB4}" type="slidenum">
              <a:rPr lang="en-IN" smtClean="0"/>
              <a:t>51</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sp>
        <p:nvSpPr>
          <p:cNvPr id="9" name="Title 1"/>
          <p:cNvSpPr>
            <a:spLocks noGrp="1"/>
          </p:cNvSpPr>
          <p:nvPr>
            <p:ph type="title"/>
          </p:nvPr>
        </p:nvSpPr>
        <p:spPr>
          <a:xfrm>
            <a:off x="827584" y="2996952"/>
            <a:ext cx="7488832" cy="1143000"/>
          </a:xfrm>
        </p:spPr>
        <p:txBody>
          <a:bodyPr>
            <a:normAutofit/>
          </a:bodyPr>
          <a:lstStyle/>
          <a:p>
            <a:pPr marL="0" indent="0" algn="ctr">
              <a:buNone/>
            </a:pPr>
            <a:r>
              <a:rPr lang="en-US" sz="4000" dirty="0" smtClean="0">
                <a:solidFill>
                  <a:srgbClr val="0070C0"/>
                </a:solidFill>
                <a:latin typeface="Times New Roman" pitchFamily="18" charset="0"/>
                <a:cs typeface="Times New Roman" pitchFamily="18" charset="0"/>
              </a:rPr>
              <a:t>Introduction to C Programming</a:t>
            </a:r>
            <a:endParaRPr lang="en-IN" sz="4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1419202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Introduction to C </a:t>
            </a:r>
            <a:endParaRPr lang="en-IN" sz="40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200" y="1196753"/>
            <a:ext cx="8363272" cy="4752528"/>
          </a:xfrm>
          <a:prstGeom prst="rect">
            <a:avLst/>
          </a:prstGeom>
        </p:spPr>
        <p:txBody>
          <a:bodyPr>
            <a:normAutofit/>
          </a:bodyPr>
          <a:lstStyle/>
          <a:p>
            <a:pPr>
              <a:buFont typeface="Arial" pitchFamily="34" charset="0"/>
              <a:buChar char="•"/>
            </a:pPr>
            <a:r>
              <a:rPr lang="en-IN" sz="2100" dirty="0">
                <a:solidFill>
                  <a:srgbClr val="002060"/>
                </a:solidFill>
                <a:latin typeface="Times New Roman" pitchFamily="18" charset="0"/>
                <a:cs typeface="Times New Roman" pitchFamily="18" charset="0"/>
              </a:rPr>
              <a:t>C is a general-purpose, structured programming language.</a:t>
            </a:r>
          </a:p>
          <a:p>
            <a:pPr lvl="1">
              <a:buFont typeface="Arial" pitchFamily="34" charset="0"/>
              <a:buChar char="•"/>
            </a:pPr>
            <a:r>
              <a:rPr lang="en-IN" sz="1900" dirty="0" smtClean="0">
                <a:solidFill>
                  <a:srgbClr val="002060"/>
                </a:solidFill>
                <a:latin typeface="Times New Roman" pitchFamily="18" charset="0"/>
                <a:cs typeface="Times New Roman" pitchFamily="18" charset="0"/>
              </a:rPr>
              <a:t>Resembles </a:t>
            </a:r>
            <a:r>
              <a:rPr lang="en-IN" sz="1900" dirty="0">
                <a:solidFill>
                  <a:srgbClr val="002060"/>
                </a:solidFill>
                <a:latin typeface="Times New Roman" pitchFamily="18" charset="0"/>
                <a:cs typeface="Times New Roman" pitchFamily="18" charset="0"/>
              </a:rPr>
              <a:t>other high-level structured programming languages, such as </a:t>
            </a:r>
            <a:r>
              <a:rPr lang="en-IN" sz="1900" dirty="0" smtClean="0">
                <a:solidFill>
                  <a:srgbClr val="002060"/>
                </a:solidFill>
                <a:latin typeface="Times New Roman" pitchFamily="18" charset="0"/>
                <a:cs typeface="Times New Roman" pitchFamily="18" charset="0"/>
              </a:rPr>
              <a:t>Pascal </a:t>
            </a:r>
            <a:r>
              <a:rPr lang="en-IN" sz="2100" dirty="0" smtClean="0">
                <a:solidFill>
                  <a:srgbClr val="002060"/>
                </a:solidFill>
                <a:latin typeface="Times New Roman" pitchFamily="18" charset="0"/>
                <a:cs typeface="Times New Roman" pitchFamily="18" charset="0"/>
              </a:rPr>
              <a:t>and </a:t>
            </a:r>
            <a:r>
              <a:rPr lang="en-IN" sz="2100" dirty="0">
                <a:solidFill>
                  <a:srgbClr val="002060"/>
                </a:solidFill>
                <a:latin typeface="Times New Roman" pitchFamily="18" charset="0"/>
                <a:cs typeface="Times New Roman" pitchFamily="18" charset="0"/>
              </a:rPr>
              <a:t>Fortran-77.</a:t>
            </a:r>
          </a:p>
          <a:p>
            <a:pPr lvl="1">
              <a:buFont typeface="Arial" pitchFamily="34" charset="0"/>
              <a:buChar char="•"/>
            </a:pPr>
            <a:r>
              <a:rPr lang="en-IN" sz="1900" dirty="0" smtClean="0">
                <a:solidFill>
                  <a:srgbClr val="002060"/>
                </a:solidFill>
                <a:latin typeface="Times New Roman" pitchFamily="18" charset="0"/>
                <a:cs typeface="Times New Roman" pitchFamily="18" charset="0"/>
              </a:rPr>
              <a:t>Also </a:t>
            </a:r>
            <a:r>
              <a:rPr lang="en-IN" sz="1900" dirty="0">
                <a:solidFill>
                  <a:srgbClr val="002060"/>
                </a:solidFill>
                <a:latin typeface="Times New Roman" pitchFamily="18" charset="0"/>
                <a:cs typeface="Times New Roman" pitchFamily="18" charset="0"/>
              </a:rPr>
              <a:t>contains additional features which allow it to be used at a lower level</a:t>
            </a:r>
            <a:r>
              <a:rPr lang="en-IN" sz="1900" dirty="0" smtClean="0">
                <a:solidFill>
                  <a:srgbClr val="002060"/>
                </a:solidFill>
                <a:latin typeface="Times New Roman" pitchFamily="18" charset="0"/>
                <a:cs typeface="Times New Roman" pitchFamily="18" charset="0"/>
              </a:rPr>
              <a:t>.</a:t>
            </a:r>
          </a:p>
          <a:p>
            <a:pPr lvl="1">
              <a:buFont typeface="Arial" pitchFamily="34" charset="0"/>
              <a:buChar char="•"/>
            </a:pPr>
            <a:endParaRPr lang="en-IN" sz="1000" dirty="0">
              <a:solidFill>
                <a:srgbClr val="002060"/>
              </a:solidFill>
              <a:latin typeface="Times New Roman" pitchFamily="18" charset="0"/>
              <a:cs typeface="Times New Roman" pitchFamily="18" charset="0"/>
            </a:endParaRPr>
          </a:p>
          <a:p>
            <a:pPr>
              <a:buFont typeface="Arial" pitchFamily="34" charset="0"/>
              <a:buChar char="•"/>
            </a:pPr>
            <a:r>
              <a:rPr lang="en-IN" sz="2100" dirty="0" smtClean="0">
                <a:solidFill>
                  <a:srgbClr val="002060"/>
                </a:solidFill>
                <a:latin typeface="Times New Roman" pitchFamily="18" charset="0"/>
                <a:cs typeface="Times New Roman" pitchFamily="18" charset="0"/>
              </a:rPr>
              <a:t>C </a:t>
            </a:r>
            <a:r>
              <a:rPr lang="en-IN" sz="2100" dirty="0">
                <a:solidFill>
                  <a:srgbClr val="002060"/>
                </a:solidFill>
                <a:latin typeface="Times New Roman" pitchFamily="18" charset="0"/>
                <a:cs typeface="Times New Roman" pitchFamily="18" charset="0"/>
              </a:rPr>
              <a:t>can be used for applications programming as well as </a:t>
            </a:r>
            <a:r>
              <a:rPr lang="en-IN" sz="2100" dirty="0" smtClean="0">
                <a:solidFill>
                  <a:srgbClr val="002060"/>
                </a:solidFill>
                <a:latin typeface="Times New Roman" pitchFamily="18" charset="0"/>
                <a:cs typeface="Times New Roman" pitchFamily="18" charset="0"/>
              </a:rPr>
              <a:t>for systems </a:t>
            </a:r>
            <a:r>
              <a:rPr lang="en-IN" sz="2100" dirty="0">
                <a:solidFill>
                  <a:srgbClr val="002060"/>
                </a:solidFill>
                <a:latin typeface="Times New Roman" pitchFamily="18" charset="0"/>
                <a:cs typeface="Times New Roman" pitchFamily="18" charset="0"/>
              </a:rPr>
              <a:t>programming</a:t>
            </a:r>
            <a:r>
              <a:rPr lang="en-IN" sz="2100" dirty="0" smtClean="0">
                <a:solidFill>
                  <a:srgbClr val="002060"/>
                </a:solidFill>
                <a:latin typeface="Times New Roman" pitchFamily="18" charset="0"/>
                <a:cs typeface="Times New Roman" pitchFamily="18" charset="0"/>
              </a:rPr>
              <a:t>.</a:t>
            </a:r>
          </a:p>
          <a:p>
            <a:pPr>
              <a:buFont typeface="Arial" pitchFamily="34" charset="0"/>
              <a:buChar char="•"/>
            </a:pPr>
            <a:endParaRPr lang="en-IN" sz="1000" dirty="0">
              <a:solidFill>
                <a:srgbClr val="002060"/>
              </a:solidFill>
              <a:latin typeface="Times New Roman" pitchFamily="18" charset="0"/>
              <a:cs typeface="Times New Roman" pitchFamily="18" charset="0"/>
            </a:endParaRPr>
          </a:p>
          <a:p>
            <a:pPr>
              <a:buFont typeface="Arial" pitchFamily="34" charset="0"/>
              <a:buChar char="•"/>
            </a:pPr>
            <a:r>
              <a:rPr lang="en-IN" sz="2100" dirty="0" smtClean="0">
                <a:solidFill>
                  <a:srgbClr val="002060"/>
                </a:solidFill>
                <a:latin typeface="Times New Roman" pitchFamily="18" charset="0"/>
                <a:cs typeface="Times New Roman" pitchFamily="18" charset="0"/>
              </a:rPr>
              <a:t>There </a:t>
            </a:r>
            <a:r>
              <a:rPr lang="en-IN" sz="2100" dirty="0">
                <a:solidFill>
                  <a:srgbClr val="002060"/>
                </a:solidFill>
                <a:latin typeface="Times New Roman" pitchFamily="18" charset="0"/>
                <a:cs typeface="Times New Roman" pitchFamily="18" charset="0"/>
              </a:rPr>
              <a:t>are only 32 keywords and its strength lies in its </a:t>
            </a:r>
            <a:r>
              <a:rPr lang="en-IN" sz="2100" dirty="0" smtClean="0">
                <a:solidFill>
                  <a:srgbClr val="002060"/>
                </a:solidFill>
                <a:latin typeface="Times New Roman" pitchFamily="18" charset="0"/>
                <a:cs typeface="Times New Roman" pitchFamily="18" charset="0"/>
              </a:rPr>
              <a:t>built-in functions.</a:t>
            </a:r>
          </a:p>
          <a:p>
            <a:pPr>
              <a:buFont typeface="Arial" pitchFamily="34" charset="0"/>
              <a:buChar char="•"/>
            </a:pPr>
            <a:endParaRPr lang="en-IN" sz="1000" dirty="0">
              <a:solidFill>
                <a:srgbClr val="002060"/>
              </a:solidFill>
              <a:latin typeface="Times New Roman" pitchFamily="18" charset="0"/>
              <a:cs typeface="Times New Roman" pitchFamily="18" charset="0"/>
            </a:endParaRPr>
          </a:p>
          <a:p>
            <a:pPr>
              <a:buFont typeface="Arial" pitchFamily="34" charset="0"/>
              <a:buChar char="•"/>
            </a:pPr>
            <a:r>
              <a:rPr lang="en-IN" sz="2100" dirty="0" smtClean="0">
                <a:solidFill>
                  <a:srgbClr val="002060"/>
                </a:solidFill>
                <a:latin typeface="Times New Roman" pitchFamily="18" charset="0"/>
                <a:cs typeface="Times New Roman" pitchFamily="18" charset="0"/>
              </a:rPr>
              <a:t>C </a:t>
            </a:r>
            <a:r>
              <a:rPr lang="en-IN" sz="2100" dirty="0">
                <a:solidFill>
                  <a:srgbClr val="002060"/>
                </a:solidFill>
                <a:latin typeface="Times New Roman" pitchFamily="18" charset="0"/>
                <a:cs typeface="Times New Roman" pitchFamily="18" charset="0"/>
              </a:rPr>
              <a:t>is highly portable, since it relegated much </a:t>
            </a:r>
            <a:r>
              <a:rPr lang="en-IN" sz="2100" dirty="0" smtClean="0">
                <a:solidFill>
                  <a:srgbClr val="002060"/>
                </a:solidFill>
                <a:latin typeface="Times New Roman" pitchFamily="18" charset="0"/>
                <a:cs typeface="Times New Roman" pitchFamily="18" charset="0"/>
              </a:rPr>
              <a:t>computer dependent features </a:t>
            </a:r>
            <a:r>
              <a:rPr lang="en-IN" sz="2100" dirty="0">
                <a:solidFill>
                  <a:srgbClr val="002060"/>
                </a:solidFill>
                <a:latin typeface="Times New Roman" pitchFamily="18" charset="0"/>
                <a:cs typeface="Times New Roman" pitchFamily="18" charset="0"/>
              </a:rPr>
              <a:t>to its library functions.</a:t>
            </a:r>
            <a:endParaRPr lang="en-IN" sz="1800" dirty="0">
              <a:solidFill>
                <a:srgbClr val="00206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52</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spTree>
    <p:extLst>
      <p:ext uri="{BB962C8B-B14F-4D97-AF65-F5344CB8AC3E}">
        <p14:creationId xmlns:p14="http://schemas.microsoft.com/office/powerpoint/2010/main" val="16076866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Introduction to C </a:t>
            </a:r>
            <a:endParaRPr lang="en-IN" sz="40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200" y="1196753"/>
            <a:ext cx="8363272" cy="4752528"/>
          </a:xfrm>
          <a:prstGeom prst="rect">
            <a:avLst/>
          </a:prstGeom>
        </p:spPr>
        <p:txBody>
          <a:bodyPr>
            <a:normAutofit/>
          </a:bodyPr>
          <a:lstStyle/>
          <a:p>
            <a:pPr>
              <a:buFont typeface="Arial" pitchFamily="34" charset="0"/>
              <a:buChar char="•"/>
            </a:pPr>
            <a:r>
              <a:rPr lang="en-IN" sz="2100" dirty="0">
                <a:solidFill>
                  <a:srgbClr val="002060"/>
                </a:solidFill>
                <a:latin typeface="Times New Roman" pitchFamily="18" charset="0"/>
                <a:cs typeface="Times New Roman" pitchFamily="18" charset="0"/>
              </a:rPr>
              <a:t>Originally developed in the 1970’s by Dennis </a:t>
            </a:r>
            <a:r>
              <a:rPr lang="en-IN" sz="2100" dirty="0" smtClean="0">
                <a:solidFill>
                  <a:srgbClr val="002060"/>
                </a:solidFill>
                <a:latin typeface="Times New Roman" pitchFamily="18" charset="0"/>
                <a:cs typeface="Times New Roman" pitchFamily="18" charset="0"/>
              </a:rPr>
              <a:t>Ritchie at </a:t>
            </a:r>
            <a:r>
              <a:rPr lang="en-IN" sz="2100" dirty="0">
                <a:solidFill>
                  <a:srgbClr val="002060"/>
                </a:solidFill>
                <a:latin typeface="Times New Roman" pitchFamily="18" charset="0"/>
                <a:cs typeface="Times New Roman" pitchFamily="18" charset="0"/>
              </a:rPr>
              <a:t>AT&amp;T Bell Laboratories.</a:t>
            </a:r>
          </a:p>
          <a:p>
            <a:pPr lvl="1">
              <a:buFont typeface="Arial" pitchFamily="34" charset="0"/>
              <a:buChar char="•"/>
            </a:pPr>
            <a:r>
              <a:rPr lang="en-IN" sz="1900" dirty="0" smtClean="0">
                <a:solidFill>
                  <a:srgbClr val="002060"/>
                </a:solidFill>
                <a:latin typeface="Times New Roman" pitchFamily="18" charset="0"/>
                <a:cs typeface="Times New Roman" pitchFamily="18" charset="0"/>
              </a:rPr>
              <a:t>Outgrowth </a:t>
            </a:r>
            <a:r>
              <a:rPr lang="en-IN" sz="1900" dirty="0">
                <a:solidFill>
                  <a:srgbClr val="002060"/>
                </a:solidFill>
                <a:latin typeface="Times New Roman" pitchFamily="18" charset="0"/>
                <a:cs typeface="Times New Roman" pitchFamily="18" charset="0"/>
              </a:rPr>
              <a:t>of two earlier languages BCPL and B</a:t>
            </a:r>
            <a:r>
              <a:rPr lang="en-IN" sz="1900" dirty="0" smtClean="0">
                <a:solidFill>
                  <a:srgbClr val="002060"/>
                </a:solidFill>
                <a:latin typeface="Times New Roman" pitchFamily="18" charset="0"/>
                <a:cs typeface="Times New Roman" pitchFamily="18" charset="0"/>
              </a:rPr>
              <a:t>.</a:t>
            </a:r>
          </a:p>
          <a:p>
            <a:pPr lvl="8">
              <a:buFont typeface="Arial" pitchFamily="34" charset="0"/>
              <a:buChar char="•"/>
            </a:pPr>
            <a:endParaRPr lang="en-IN" sz="1300" dirty="0">
              <a:solidFill>
                <a:srgbClr val="002060"/>
              </a:solidFill>
              <a:latin typeface="Times New Roman" pitchFamily="18" charset="0"/>
              <a:cs typeface="Times New Roman" pitchFamily="18" charset="0"/>
            </a:endParaRPr>
          </a:p>
          <a:p>
            <a:pPr>
              <a:buFont typeface="Arial" pitchFamily="34" charset="0"/>
              <a:buChar char="•"/>
            </a:pPr>
            <a:r>
              <a:rPr lang="en-IN" sz="2100" dirty="0" smtClean="0">
                <a:solidFill>
                  <a:srgbClr val="002060"/>
                </a:solidFill>
                <a:latin typeface="Times New Roman" pitchFamily="18" charset="0"/>
                <a:cs typeface="Times New Roman" pitchFamily="18" charset="0"/>
              </a:rPr>
              <a:t>Popularity </a:t>
            </a:r>
            <a:r>
              <a:rPr lang="en-IN" sz="2100" dirty="0">
                <a:solidFill>
                  <a:srgbClr val="002060"/>
                </a:solidFill>
                <a:latin typeface="Times New Roman" pitchFamily="18" charset="0"/>
                <a:cs typeface="Times New Roman" pitchFamily="18" charset="0"/>
              </a:rPr>
              <a:t>became widespread by the mid </a:t>
            </a:r>
            <a:r>
              <a:rPr lang="en-IN" sz="2100" dirty="0" smtClean="0">
                <a:solidFill>
                  <a:srgbClr val="002060"/>
                </a:solidFill>
                <a:latin typeface="Times New Roman" pitchFamily="18" charset="0"/>
                <a:cs typeface="Times New Roman" pitchFamily="18" charset="0"/>
              </a:rPr>
              <a:t>1980’s, with </a:t>
            </a:r>
            <a:r>
              <a:rPr lang="en-IN" sz="2100" dirty="0">
                <a:solidFill>
                  <a:srgbClr val="002060"/>
                </a:solidFill>
                <a:latin typeface="Times New Roman" pitchFamily="18" charset="0"/>
                <a:cs typeface="Times New Roman" pitchFamily="18" charset="0"/>
              </a:rPr>
              <a:t>the availability of compilers for </a:t>
            </a:r>
            <a:r>
              <a:rPr lang="en-IN" sz="2100" dirty="0" smtClean="0">
                <a:solidFill>
                  <a:srgbClr val="002060"/>
                </a:solidFill>
                <a:latin typeface="Times New Roman" pitchFamily="18" charset="0"/>
                <a:cs typeface="Times New Roman" pitchFamily="18" charset="0"/>
              </a:rPr>
              <a:t>various platforms.</a:t>
            </a:r>
          </a:p>
          <a:p>
            <a:pPr lvl="8">
              <a:buFont typeface="Arial" pitchFamily="34" charset="0"/>
              <a:buChar char="•"/>
            </a:pPr>
            <a:endParaRPr lang="en-IN" sz="1300" dirty="0">
              <a:solidFill>
                <a:srgbClr val="002060"/>
              </a:solidFill>
              <a:latin typeface="Times New Roman" pitchFamily="18" charset="0"/>
              <a:cs typeface="Times New Roman" pitchFamily="18" charset="0"/>
            </a:endParaRPr>
          </a:p>
          <a:p>
            <a:pPr>
              <a:buFont typeface="Arial" pitchFamily="34" charset="0"/>
              <a:buChar char="•"/>
            </a:pPr>
            <a:r>
              <a:rPr lang="en-IN" sz="2100" dirty="0" smtClean="0">
                <a:solidFill>
                  <a:srgbClr val="002060"/>
                </a:solidFill>
                <a:latin typeface="Times New Roman" pitchFamily="18" charset="0"/>
                <a:cs typeface="Times New Roman" pitchFamily="18" charset="0"/>
              </a:rPr>
              <a:t>Standardization </a:t>
            </a:r>
            <a:r>
              <a:rPr lang="en-IN" sz="2100" dirty="0">
                <a:solidFill>
                  <a:srgbClr val="002060"/>
                </a:solidFill>
                <a:latin typeface="Times New Roman" pitchFamily="18" charset="0"/>
                <a:cs typeface="Times New Roman" pitchFamily="18" charset="0"/>
              </a:rPr>
              <a:t>has been carried out to make </a:t>
            </a:r>
            <a:r>
              <a:rPr lang="en-IN" sz="2100" dirty="0" smtClean="0">
                <a:solidFill>
                  <a:srgbClr val="002060"/>
                </a:solidFill>
                <a:latin typeface="Times New Roman" pitchFamily="18" charset="0"/>
                <a:cs typeface="Times New Roman" pitchFamily="18" charset="0"/>
              </a:rPr>
              <a:t>the various </a:t>
            </a:r>
            <a:r>
              <a:rPr lang="en-IN" sz="2100" dirty="0">
                <a:solidFill>
                  <a:srgbClr val="002060"/>
                </a:solidFill>
                <a:latin typeface="Times New Roman" pitchFamily="18" charset="0"/>
                <a:cs typeface="Times New Roman" pitchFamily="18" charset="0"/>
              </a:rPr>
              <a:t>C implementations compatible.</a:t>
            </a:r>
          </a:p>
          <a:p>
            <a:pPr lvl="1">
              <a:buFont typeface="Arial" pitchFamily="34" charset="0"/>
              <a:buChar char="•"/>
            </a:pPr>
            <a:r>
              <a:rPr lang="en-IN" sz="1900" dirty="0" smtClean="0">
                <a:solidFill>
                  <a:srgbClr val="002060"/>
                </a:solidFill>
                <a:latin typeface="Times New Roman" pitchFamily="18" charset="0"/>
                <a:cs typeface="Times New Roman" pitchFamily="18" charset="0"/>
              </a:rPr>
              <a:t>American </a:t>
            </a:r>
            <a:r>
              <a:rPr lang="en-IN" sz="1900" dirty="0">
                <a:solidFill>
                  <a:srgbClr val="002060"/>
                </a:solidFill>
                <a:latin typeface="Times New Roman" pitchFamily="18" charset="0"/>
                <a:cs typeface="Times New Roman" pitchFamily="18" charset="0"/>
              </a:rPr>
              <a:t>National Standards Institute (ANSI</a:t>
            </a:r>
            <a:r>
              <a:rPr lang="en-IN" sz="1900" dirty="0" smtClean="0">
                <a:solidFill>
                  <a:srgbClr val="002060"/>
                </a:solidFill>
                <a:latin typeface="Times New Roman" pitchFamily="18" charset="0"/>
                <a:cs typeface="Times New Roman" pitchFamily="18" charset="0"/>
              </a:rPr>
              <a:t>), For example, ANSI-C, Turbo-C, etc.</a:t>
            </a:r>
            <a:endParaRPr lang="en-IN" sz="1600" dirty="0">
              <a:solidFill>
                <a:srgbClr val="00206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53</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spTree>
    <p:extLst>
      <p:ext uri="{BB962C8B-B14F-4D97-AF65-F5344CB8AC3E}">
        <p14:creationId xmlns:p14="http://schemas.microsoft.com/office/powerpoint/2010/main" val="5637328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Your first C-programs </a:t>
            </a:r>
            <a:endParaRPr lang="en-IN" sz="4000" dirty="0">
              <a:solidFill>
                <a:srgbClr val="7030A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54</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sp>
        <p:nvSpPr>
          <p:cNvPr id="7" name="TextBox 6"/>
          <p:cNvSpPr txBox="1"/>
          <p:nvPr/>
        </p:nvSpPr>
        <p:spPr>
          <a:xfrm>
            <a:off x="176987" y="1772816"/>
            <a:ext cx="8784976" cy="400110"/>
          </a:xfrm>
          <a:prstGeom prst="rect">
            <a:avLst/>
          </a:prstGeom>
          <a:gradFill flip="none" rotWithShape="1">
            <a:gsLst>
              <a:gs pos="0">
                <a:schemeClr val="accent1">
                  <a:lumMod val="60000"/>
                  <a:lumOff val="40000"/>
                  <a:alpha val="91000"/>
                </a:schemeClr>
              </a:gs>
              <a:gs pos="98000">
                <a:schemeClr val="accent1">
                  <a:lumMod val="0"/>
                  <a:lumOff val="100000"/>
                </a:schemeClr>
              </a:gs>
              <a:gs pos="100000">
                <a:schemeClr val="accent1">
                  <a:lumMod val="100000"/>
                </a:schemeClr>
              </a:gs>
            </a:gsLst>
            <a:path path="circle">
              <a:fillToRect l="50000" t="50000" r="50000" b="50000"/>
            </a:path>
            <a:tileRect/>
          </a:gradFill>
        </p:spPr>
        <p:txBody>
          <a:bodyPr wrap="square" rtlCol="0">
            <a:spAutoFit/>
          </a:bodyPr>
          <a:lstStyle/>
          <a:p>
            <a:pPr marL="365760" lvl="1" indent="0">
              <a:buNone/>
            </a:pPr>
            <a:r>
              <a:rPr lang="en-IN" sz="2000" dirty="0">
                <a:solidFill>
                  <a:srgbClr val="0070C0"/>
                </a:solidFill>
                <a:latin typeface="Times New Roman" pitchFamily="18" charset="0"/>
                <a:cs typeface="Times New Roman" pitchFamily="18" charset="0"/>
              </a:rPr>
              <a:t>This program takes no input, but outputs the string "Hello, world!" in a line. </a:t>
            </a:r>
          </a:p>
        </p:txBody>
      </p:sp>
      <p:pic>
        <p:nvPicPr>
          <p:cNvPr id="8" name="Picture 7"/>
          <p:cNvPicPr>
            <a:picLocks noChangeAspect="1"/>
          </p:cNvPicPr>
          <p:nvPr/>
        </p:nvPicPr>
        <p:blipFill>
          <a:blip r:embed="rId2"/>
          <a:stretch>
            <a:fillRect/>
          </a:stretch>
        </p:blipFill>
        <p:spPr>
          <a:xfrm>
            <a:off x="1979712" y="2464063"/>
            <a:ext cx="4957201" cy="3417000"/>
          </a:xfrm>
          <a:prstGeom prst="rect">
            <a:avLst/>
          </a:prstGeom>
        </p:spPr>
      </p:pic>
    </p:spTree>
    <p:extLst>
      <p:ext uri="{BB962C8B-B14F-4D97-AF65-F5344CB8AC3E}">
        <p14:creationId xmlns:p14="http://schemas.microsoft.com/office/powerpoint/2010/main" val="26251826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Your first C-programs </a:t>
            </a:r>
            <a:endParaRPr lang="en-IN" sz="4000" dirty="0">
              <a:solidFill>
                <a:srgbClr val="7030A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55</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sp>
        <p:nvSpPr>
          <p:cNvPr id="7" name="TextBox 6"/>
          <p:cNvSpPr txBox="1"/>
          <p:nvPr/>
        </p:nvSpPr>
        <p:spPr>
          <a:xfrm>
            <a:off x="176987" y="1340768"/>
            <a:ext cx="8784976" cy="707886"/>
          </a:xfrm>
          <a:prstGeom prst="rect">
            <a:avLst/>
          </a:prstGeom>
          <a:gradFill flip="none" rotWithShape="1">
            <a:gsLst>
              <a:gs pos="0">
                <a:schemeClr val="accent1">
                  <a:lumMod val="60000"/>
                  <a:lumOff val="40000"/>
                  <a:alpha val="91000"/>
                </a:schemeClr>
              </a:gs>
              <a:gs pos="98000">
                <a:schemeClr val="accent1">
                  <a:lumMod val="0"/>
                  <a:lumOff val="100000"/>
                </a:schemeClr>
              </a:gs>
              <a:gs pos="100000">
                <a:schemeClr val="accent1">
                  <a:lumMod val="100000"/>
                </a:schemeClr>
              </a:gs>
            </a:gsLst>
            <a:path path="circle">
              <a:fillToRect l="50000" t="50000" r="50000" b="50000"/>
            </a:path>
            <a:tileRect/>
          </a:gradFill>
        </p:spPr>
        <p:txBody>
          <a:bodyPr wrap="square" rtlCol="0">
            <a:spAutoFit/>
          </a:bodyPr>
          <a:lstStyle/>
          <a:p>
            <a:pPr marL="365760" lvl="1" indent="0">
              <a:buNone/>
            </a:pPr>
            <a:r>
              <a:rPr lang="en-IN" sz="2000" dirty="0">
                <a:solidFill>
                  <a:srgbClr val="0070C0"/>
                </a:solidFill>
                <a:latin typeface="Times New Roman" pitchFamily="18" charset="0"/>
                <a:cs typeface="Times New Roman" pitchFamily="18" charset="0"/>
              </a:rPr>
              <a:t>This program accepts an integer as input and outputs the same integer</a:t>
            </a:r>
            <a:r>
              <a:rPr lang="en-IN" sz="2000" dirty="0" smtClean="0">
                <a:solidFill>
                  <a:srgbClr val="0070C0"/>
                </a:solidFill>
                <a:latin typeface="Times New Roman" pitchFamily="18" charset="0"/>
                <a:cs typeface="Times New Roman" pitchFamily="18" charset="0"/>
              </a:rPr>
              <a:t>. This program is called </a:t>
            </a:r>
            <a:r>
              <a:rPr lang="en-IN" sz="2000" i="1" dirty="0" smtClean="0">
                <a:solidFill>
                  <a:srgbClr val="B808BC"/>
                </a:solidFill>
                <a:latin typeface="Times New Roman" pitchFamily="18" charset="0"/>
                <a:cs typeface="Times New Roman" pitchFamily="18" charset="0"/>
              </a:rPr>
              <a:t>Short-circuit</a:t>
            </a:r>
            <a:r>
              <a:rPr lang="en-IN" sz="2000" dirty="0" smtClean="0">
                <a:solidFill>
                  <a:srgbClr val="0070C0"/>
                </a:solidFill>
                <a:latin typeface="Times New Roman" pitchFamily="18" charset="0"/>
                <a:cs typeface="Times New Roman" pitchFamily="18" charset="0"/>
              </a:rPr>
              <a:t> program! </a:t>
            </a:r>
            <a:endParaRPr lang="en-IN" sz="2000" dirty="0">
              <a:solidFill>
                <a:srgbClr val="0070C0"/>
              </a:solidFill>
              <a:latin typeface="Times New Roman" pitchFamily="18" charset="0"/>
              <a:cs typeface="Times New Roman" pitchFamily="18" charset="0"/>
            </a:endParaRPr>
          </a:p>
        </p:txBody>
      </p:sp>
      <p:pic>
        <p:nvPicPr>
          <p:cNvPr id="8" name="Picture 7"/>
          <p:cNvPicPr>
            <a:picLocks noChangeAspect="1"/>
          </p:cNvPicPr>
          <p:nvPr/>
        </p:nvPicPr>
        <p:blipFill>
          <a:blip r:embed="rId2"/>
          <a:stretch>
            <a:fillRect/>
          </a:stretch>
        </p:blipFill>
        <p:spPr>
          <a:xfrm>
            <a:off x="1907704" y="2348880"/>
            <a:ext cx="4957201" cy="3417000"/>
          </a:xfrm>
          <a:prstGeom prst="rect">
            <a:avLst/>
          </a:prstGeom>
        </p:spPr>
      </p:pic>
    </p:spTree>
    <p:extLst>
      <p:ext uri="{BB962C8B-B14F-4D97-AF65-F5344CB8AC3E}">
        <p14:creationId xmlns:p14="http://schemas.microsoft.com/office/powerpoint/2010/main" val="27770483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Your first C-programs </a:t>
            </a:r>
            <a:endParaRPr lang="en-IN" sz="4000" dirty="0">
              <a:solidFill>
                <a:srgbClr val="7030A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56</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sp>
        <p:nvSpPr>
          <p:cNvPr id="7" name="TextBox 6"/>
          <p:cNvSpPr txBox="1"/>
          <p:nvPr/>
        </p:nvSpPr>
        <p:spPr>
          <a:xfrm>
            <a:off x="176987" y="1412776"/>
            <a:ext cx="8784976" cy="400110"/>
          </a:xfrm>
          <a:prstGeom prst="rect">
            <a:avLst/>
          </a:prstGeom>
          <a:gradFill flip="none" rotWithShape="1">
            <a:gsLst>
              <a:gs pos="0">
                <a:schemeClr val="accent1">
                  <a:lumMod val="60000"/>
                  <a:lumOff val="40000"/>
                  <a:alpha val="91000"/>
                </a:schemeClr>
              </a:gs>
              <a:gs pos="98000">
                <a:schemeClr val="accent1">
                  <a:lumMod val="0"/>
                  <a:lumOff val="100000"/>
                </a:schemeClr>
              </a:gs>
              <a:gs pos="100000">
                <a:schemeClr val="accent1">
                  <a:lumMod val="100000"/>
                </a:schemeClr>
              </a:gs>
            </a:gsLst>
            <a:path path="circle">
              <a:fillToRect l="50000" t="50000" r="50000" b="50000"/>
            </a:path>
            <a:tileRect/>
          </a:gradFill>
        </p:spPr>
        <p:txBody>
          <a:bodyPr wrap="square" rtlCol="0">
            <a:spAutoFit/>
          </a:bodyPr>
          <a:lstStyle/>
          <a:p>
            <a:pPr marL="365760" lvl="1" indent="0">
              <a:buNone/>
            </a:pPr>
            <a:r>
              <a:rPr lang="en-IN" sz="2000" dirty="0">
                <a:solidFill>
                  <a:srgbClr val="0070C0"/>
                </a:solidFill>
                <a:latin typeface="Times New Roman" pitchFamily="18" charset="0"/>
                <a:cs typeface="Times New Roman" pitchFamily="18" charset="0"/>
              </a:rPr>
              <a:t>This program takes an integer </a:t>
            </a:r>
            <a:r>
              <a:rPr lang="en-IN" sz="2000" i="1" dirty="0">
                <a:solidFill>
                  <a:srgbClr val="0070C0"/>
                </a:solidFill>
                <a:latin typeface="Times New Roman" pitchFamily="18" charset="0"/>
                <a:cs typeface="Times New Roman" pitchFamily="18" charset="0"/>
              </a:rPr>
              <a:t>n</a:t>
            </a:r>
            <a:r>
              <a:rPr lang="en-IN" sz="2000" dirty="0">
                <a:solidFill>
                  <a:srgbClr val="0070C0"/>
                </a:solidFill>
                <a:latin typeface="Times New Roman" pitchFamily="18" charset="0"/>
                <a:cs typeface="Times New Roman" pitchFamily="18" charset="0"/>
              </a:rPr>
              <a:t> as input and outputs its square </a:t>
            </a:r>
            <a:r>
              <a:rPr lang="en-IN" sz="2000" i="1" dirty="0">
                <a:solidFill>
                  <a:srgbClr val="0070C0"/>
                </a:solidFill>
                <a:latin typeface="Times New Roman" pitchFamily="18" charset="0"/>
                <a:cs typeface="Times New Roman" pitchFamily="18" charset="0"/>
              </a:rPr>
              <a:t>n</a:t>
            </a:r>
            <a:r>
              <a:rPr lang="en-IN" sz="2000" i="1" baseline="30000" dirty="0">
                <a:solidFill>
                  <a:srgbClr val="0070C0"/>
                </a:solidFill>
                <a:latin typeface="Times New Roman" pitchFamily="18" charset="0"/>
                <a:cs typeface="Times New Roman" pitchFamily="18" charset="0"/>
              </a:rPr>
              <a:t>2</a:t>
            </a:r>
            <a:r>
              <a:rPr lang="en-IN" sz="2000" dirty="0">
                <a:solidFill>
                  <a:srgbClr val="0070C0"/>
                </a:solidFill>
                <a:latin typeface="Times New Roman" pitchFamily="18" charset="0"/>
                <a:cs typeface="Times New Roman" pitchFamily="18" charset="0"/>
              </a:rPr>
              <a:t>. </a:t>
            </a:r>
          </a:p>
        </p:txBody>
      </p:sp>
      <p:pic>
        <p:nvPicPr>
          <p:cNvPr id="8" name="Picture 7"/>
          <p:cNvPicPr>
            <a:picLocks noChangeAspect="1"/>
          </p:cNvPicPr>
          <p:nvPr/>
        </p:nvPicPr>
        <p:blipFill>
          <a:blip r:embed="rId2"/>
          <a:stretch>
            <a:fillRect/>
          </a:stretch>
        </p:blipFill>
        <p:spPr>
          <a:xfrm>
            <a:off x="1907704" y="2100232"/>
            <a:ext cx="4957201" cy="3417000"/>
          </a:xfrm>
          <a:prstGeom prst="rect">
            <a:avLst/>
          </a:prstGeom>
        </p:spPr>
      </p:pic>
    </p:spTree>
    <p:extLst>
      <p:ext uri="{BB962C8B-B14F-4D97-AF65-F5344CB8AC3E}">
        <p14:creationId xmlns:p14="http://schemas.microsoft.com/office/powerpoint/2010/main" val="17871459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Your first C-programs </a:t>
            </a:r>
            <a:endParaRPr lang="en-IN" sz="40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200" y="2924943"/>
            <a:ext cx="8363272" cy="3024337"/>
          </a:xfrm>
          <a:prstGeom prst="rect">
            <a:avLst/>
          </a:prstGeom>
        </p:spPr>
        <p:txBody>
          <a:bodyPr>
            <a:normAutofit/>
          </a:bodyPr>
          <a:lstStyle/>
          <a:p>
            <a:pPr marL="45720" indent="0">
              <a:buNone/>
            </a:pPr>
            <a:endParaRPr lang="en-IN" sz="1800" dirty="0" smtClean="0">
              <a:solidFill>
                <a:srgbClr val="0070C0"/>
              </a:solidFill>
              <a:latin typeface="Times New Roman" pitchFamily="18" charset="0"/>
              <a:cs typeface="Times New Roman" pitchFamily="18" charset="0"/>
            </a:endParaRPr>
          </a:p>
          <a:p>
            <a:pPr marL="45720" indent="0">
              <a:buNone/>
            </a:pPr>
            <a:endParaRPr lang="en-IN" sz="1800" dirty="0">
              <a:solidFill>
                <a:srgbClr val="0070C0"/>
              </a:solidFill>
              <a:latin typeface="Times New Roman" pitchFamily="18" charset="0"/>
              <a:cs typeface="Times New Roman" pitchFamily="18" charset="0"/>
            </a:endParaRPr>
          </a:p>
          <a:p>
            <a:pPr marL="45720" indent="0">
              <a:buNone/>
            </a:pPr>
            <a:endParaRPr lang="en-IN" sz="1800" dirty="0" smtClean="0">
              <a:solidFill>
                <a:srgbClr val="0070C0"/>
              </a:solidFill>
              <a:latin typeface="Times New Roman" pitchFamily="18" charset="0"/>
              <a:cs typeface="Times New Roman" pitchFamily="18" charset="0"/>
            </a:endParaRPr>
          </a:p>
          <a:p>
            <a:pPr marL="45720" indent="0">
              <a:buNone/>
            </a:pPr>
            <a:endParaRPr lang="en-IN" sz="1800" dirty="0">
              <a:solidFill>
                <a:srgbClr val="0070C0"/>
              </a:solidFill>
              <a:latin typeface="Times New Roman" pitchFamily="18" charset="0"/>
              <a:cs typeface="Times New Roman" pitchFamily="18" charset="0"/>
            </a:endParaRPr>
          </a:p>
          <a:p>
            <a:pPr marL="45720" indent="0">
              <a:buNone/>
            </a:pPr>
            <a:endParaRPr lang="en-IN" sz="1800" dirty="0" smtClean="0">
              <a:solidFill>
                <a:srgbClr val="0070C0"/>
              </a:solidFill>
              <a:latin typeface="Times New Roman" pitchFamily="18" charset="0"/>
              <a:cs typeface="Times New Roman" pitchFamily="18" charset="0"/>
            </a:endParaRPr>
          </a:p>
          <a:p>
            <a:pPr marL="45720" indent="0">
              <a:buNone/>
            </a:pPr>
            <a:endParaRPr lang="en-IN" sz="1800" dirty="0">
              <a:solidFill>
                <a:srgbClr val="0070C0"/>
              </a:solidFill>
              <a:latin typeface="Times New Roman" pitchFamily="18" charset="0"/>
              <a:cs typeface="Times New Roman" pitchFamily="18" charset="0"/>
            </a:endParaRPr>
          </a:p>
          <a:p>
            <a:pPr marL="45720" indent="0">
              <a:buNone/>
            </a:pPr>
            <a:endParaRPr lang="en-IN" sz="1800" dirty="0" smtClean="0">
              <a:solidFill>
                <a:srgbClr val="0070C0"/>
              </a:solidFill>
              <a:latin typeface="Times New Roman" pitchFamily="18" charset="0"/>
              <a:cs typeface="Times New Roman" pitchFamily="18" charset="0"/>
            </a:endParaRPr>
          </a:p>
          <a:p>
            <a:pPr marL="45720" indent="0">
              <a:buNone/>
            </a:pPr>
            <a:r>
              <a:rPr lang="en-IN" sz="1800" dirty="0" smtClean="0">
                <a:solidFill>
                  <a:srgbClr val="0070C0"/>
                </a:solidFill>
                <a:latin typeface="Times New Roman" pitchFamily="18" charset="0"/>
                <a:cs typeface="Times New Roman" pitchFamily="18" charset="0"/>
              </a:rPr>
              <a:t>						</a:t>
            </a:r>
            <a:r>
              <a:rPr lang="en-IN" sz="1800" dirty="0" smtClean="0">
                <a:solidFill>
                  <a:srgbClr val="FF0000"/>
                </a:solidFill>
                <a:latin typeface="Times New Roman" pitchFamily="18" charset="0"/>
                <a:cs typeface="Times New Roman" pitchFamily="18" charset="0"/>
              </a:rPr>
              <a:t>Really this program works?</a:t>
            </a:r>
            <a:endParaRPr lang="en-IN" sz="1800" dirty="0">
              <a:solidFill>
                <a:srgbClr val="FF000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57</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sp>
        <p:nvSpPr>
          <p:cNvPr id="7" name="TextBox 6"/>
          <p:cNvSpPr txBox="1"/>
          <p:nvPr/>
        </p:nvSpPr>
        <p:spPr>
          <a:xfrm>
            <a:off x="143508" y="1208946"/>
            <a:ext cx="8784976" cy="707886"/>
          </a:xfrm>
          <a:prstGeom prst="rect">
            <a:avLst/>
          </a:prstGeom>
          <a:gradFill flip="none" rotWithShape="1">
            <a:gsLst>
              <a:gs pos="0">
                <a:schemeClr val="accent1">
                  <a:lumMod val="60000"/>
                  <a:lumOff val="40000"/>
                  <a:alpha val="91000"/>
                </a:schemeClr>
              </a:gs>
              <a:gs pos="98000">
                <a:schemeClr val="accent1">
                  <a:lumMod val="0"/>
                  <a:lumOff val="100000"/>
                </a:schemeClr>
              </a:gs>
              <a:gs pos="100000">
                <a:schemeClr val="accent1">
                  <a:lumMod val="100000"/>
                </a:schemeClr>
              </a:gs>
            </a:gsLst>
            <a:path path="circle">
              <a:fillToRect l="50000" t="50000" r="50000" b="50000"/>
            </a:path>
            <a:tileRect/>
          </a:gradFill>
        </p:spPr>
        <p:txBody>
          <a:bodyPr wrap="square" rtlCol="0">
            <a:spAutoFit/>
          </a:bodyPr>
          <a:lstStyle/>
          <a:p>
            <a:pPr marL="365760" lvl="1" indent="0">
              <a:buNone/>
            </a:pPr>
            <a:r>
              <a:rPr lang="en-IN" sz="2000" dirty="0">
                <a:solidFill>
                  <a:srgbClr val="0070C0"/>
                </a:solidFill>
                <a:latin typeface="Times New Roman" pitchFamily="18" charset="0"/>
                <a:cs typeface="Times New Roman" pitchFamily="18" charset="0"/>
              </a:rPr>
              <a:t>This program takes an integer </a:t>
            </a:r>
            <a:r>
              <a:rPr lang="en-IN" sz="2000" i="1" dirty="0">
                <a:solidFill>
                  <a:srgbClr val="0070C0"/>
                </a:solidFill>
                <a:latin typeface="Times New Roman" pitchFamily="18" charset="0"/>
                <a:cs typeface="Times New Roman" pitchFamily="18" charset="0"/>
              </a:rPr>
              <a:t>n</a:t>
            </a:r>
            <a:r>
              <a:rPr lang="en-IN" sz="2000" dirty="0">
                <a:solidFill>
                  <a:srgbClr val="0070C0"/>
                </a:solidFill>
                <a:latin typeface="Times New Roman" pitchFamily="18" charset="0"/>
                <a:cs typeface="Times New Roman" pitchFamily="18" charset="0"/>
              </a:rPr>
              <a:t> as input and is intended to compute its reciprocal </a:t>
            </a:r>
            <a:r>
              <a:rPr lang="en-IN" sz="2000" i="1" dirty="0">
                <a:solidFill>
                  <a:srgbClr val="0070C0"/>
                </a:solidFill>
                <a:latin typeface="Times New Roman" pitchFamily="18" charset="0"/>
                <a:cs typeface="Times New Roman" pitchFamily="18" charset="0"/>
              </a:rPr>
              <a:t>1/n</a:t>
            </a:r>
            <a:r>
              <a:rPr lang="en-IN" sz="2000" dirty="0" smtClean="0">
                <a:solidFill>
                  <a:srgbClr val="0070C0"/>
                </a:solidFill>
                <a:latin typeface="Times New Roman" pitchFamily="18" charset="0"/>
                <a:cs typeface="Times New Roman" pitchFamily="18" charset="0"/>
              </a:rPr>
              <a:t>. This program is called </a:t>
            </a:r>
            <a:r>
              <a:rPr lang="en-IN" sz="2000" i="1" dirty="0" smtClean="0">
                <a:solidFill>
                  <a:srgbClr val="B808BC"/>
                </a:solidFill>
                <a:latin typeface="Times New Roman" pitchFamily="18" charset="0"/>
                <a:cs typeface="Times New Roman" pitchFamily="18" charset="0"/>
              </a:rPr>
              <a:t>Reciprocal Printer</a:t>
            </a:r>
            <a:r>
              <a:rPr lang="en-IN" sz="2000" dirty="0" smtClean="0">
                <a:solidFill>
                  <a:srgbClr val="0070C0"/>
                </a:solidFill>
                <a:latin typeface="Times New Roman" pitchFamily="18" charset="0"/>
                <a:cs typeface="Times New Roman" pitchFamily="18" charset="0"/>
              </a:rPr>
              <a:t>. </a:t>
            </a:r>
            <a:endParaRPr lang="en-IN" sz="2000" dirty="0">
              <a:solidFill>
                <a:srgbClr val="0070C0"/>
              </a:solidFill>
              <a:latin typeface="Times New Roman" pitchFamily="18" charset="0"/>
              <a:cs typeface="Times New Roman" pitchFamily="18" charset="0"/>
            </a:endParaRPr>
          </a:p>
        </p:txBody>
      </p:sp>
      <p:pic>
        <p:nvPicPr>
          <p:cNvPr id="8" name="Picture 7"/>
          <p:cNvPicPr>
            <a:picLocks noChangeAspect="1"/>
          </p:cNvPicPr>
          <p:nvPr/>
        </p:nvPicPr>
        <p:blipFill>
          <a:blip r:embed="rId2"/>
          <a:stretch>
            <a:fillRect/>
          </a:stretch>
        </p:blipFill>
        <p:spPr>
          <a:xfrm>
            <a:off x="2057395" y="2060848"/>
            <a:ext cx="4957201" cy="3417000"/>
          </a:xfrm>
          <a:prstGeom prst="rect">
            <a:avLst/>
          </a:prstGeom>
        </p:spPr>
      </p:pic>
    </p:spTree>
    <p:extLst>
      <p:ext uri="{BB962C8B-B14F-4D97-AF65-F5344CB8AC3E}">
        <p14:creationId xmlns:p14="http://schemas.microsoft.com/office/powerpoint/2010/main" val="16447454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Your first C-programs </a:t>
            </a:r>
            <a:endParaRPr lang="en-IN" sz="4000" dirty="0">
              <a:solidFill>
                <a:srgbClr val="7030A0"/>
              </a:solidFill>
              <a:latin typeface="Times New Roman" pitchFamily="18" charset="0"/>
              <a:cs typeface="Times New Roman" pitchFamily="18" charset="0"/>
            </a:endParaRPr>
          </a:p>
        </p:txBody>
      </p:sp>
      <p:sp>
        <p:nvSpPr>
          <p:cNvPr id="3" name="Content Placeholder 2"/>
          <p:cNvSpPr>
            <a:spLocks noGrp="1"/>
          </p:cNvSpPr>
          <p:nvPr>
            <p:ph idx="4294967295"/>
          </p:nvPr>
        </p:nvSpPr>
        <p:spPr>
          <a:xfrm>
            <a:off x="457200" y="2564905"/>
            <a:ext cx="8363272" cy="3384376"/>
          </a:xfrm>
          <a:prstGeom prst="rect">
            <a:avLst/>
          </a:prstGeom>
        </p:spPr>
        <p:txBody>
          <a:bodyPr>
            <a:normAutofit/>
          </a:bodyPr>
          <a:lstStyle/>
          <a:p>
            <a:pPr marL="45720" indent="0">
              <a:buNone/>
            </a:pPr>
            <a:endParaRPr lang="en-IN" sz="1800" dirty="0" smtClean="0">
              <a:solidFill>
                <a:srgbClr val="0070C0"/>
              </a:solidFill>
              <a:latin typeface="Times New Roman" pitchFamily="18" charset="0"/>
              <a:cs typeface="Times New Roman" pitchFamily="18" charset="0"/>
            </a:endParaRPr>
          </a:p>
          <a:p>
            <a:pPr marL="45720" indent="0">
              <a:buNone/>
            </a:pPr>
            <a:endParaRPr lang="en-IN" sz="1800" dirty="0">
              <a:solidFill>
                <a:srgbClr val="0070C0"/>
              </a:solidFill>
              <a:latin typeface="Times New Roman" pitchFamily="18" charset="0"/>
              <a:cs typeface="Times New Roman" pitchFamily="18" charset="0"/>
            </a:endParaRPr>
          </a:p>
          <a:p>
            <a:pPr marL="45720" indent="0">
              <a:buNone/>
            </a:pPr>
            <a:endParaRPr lang="en-IN" sz="1800" dirty="0" smtClean="0">
              <a:solidFill>
                <a:srgbClr val="0070C0"/>
              </a:solidFill>
              <a:latin typeface="Times New Roman" pitchFamily="18" charset="0"/>
              <a:cs typeface="Times New Roman" pitchFamily="18" charset="0"/>
            </a:endParaRPr>
          </a:p>
          <a:p>
            <a:pPr marL="45720" indent="0">
              <a:buNone/>
            </a:pPr>
            <a:endParaRPr lang="en-IN" sz="1800" dirty="0">
              <a:solidFill>
                <a:srgbClr val="0070C0"/>
              </a:solidFill>
              <a:latin typeface="Times New Roman" pitchFamily="18" charset="0"/>
              <a:cs typeface="Times New Roman" pitchFamily="18" charset="0"/>
            </a:endParaRPr>
          </a:p>
          <a:p>
            <a:pPr marL="45720" indent="0">
              <a:buNone/>
            </a:pPr>
            <a:endParaRPr lang="en-IN" sz="1800" dirty="0" smtClean="0">
              <a:solidFill>
                <a:srgbClr val="0070C0"/>
              </a:solidFill>
              <a:latin typeface="Times New Roman" pitchFamily="18" charset="0"/>
              <a:cs typeface="Times New Roman" pitchFamily="18" charset="0"/>
            </a:endParaRPr>
          </a:p>
          <a:p>
            <a:pPr marL="45720" indent="0">
              <a:buNone/>
            </a:pPr>
            <a:endParaRPr lang="en-IN" sz="1800" dirty="0">
              <a:solidFill>
                <a:srgbClr val="0070C0"/>
              </a:solidFill>
              <a:latin typeface="Times New Roman" pitchFamily="18" charset="0"/>
              <a:cs typeface="Times New Roman" pitchFamily="18" charset="0"/>
            </a:endParaRPr>
          </a:p>
          <a:p>
            <a:pPr marL="45720" indent="0">
              <a:buNone/>
            </a:pPr>
            <a:endParaRPr lang="en-IN" sz="1800" dirty="0" smtClean="0">
              <a:solidFill>
                <a:srgbClr val="0070C0"/>
              </a:solidFill>
              <a:latin typeface="Times New Roman" pitchFamily="18" charset="0"/>
              <a:cs typeface="Times New Roman" pitchFamily="18" charset="0"/>
            </a:endParaRPr>
          </a:p>
          <a:p>
            <a:pPr marL="45720" indent="0">
              <a:buNone/>
            </a:pPr>
            <a:endParaRPr lang="en-IN" sz="1800" dirty="0" smtClean="0">
              <a:solidFill>
                <a:srgbClr val="0070C0"/>
              </a:solidFill>
              <a:latin typeface="Times New Roman" pitchFamily="18" charset="0"/>
              <a:cs typeface="Times New Roman" pitchFamily="18" charset="0"/>
            </a:endParaRPr>
          </a:p>
          <a:p>
            <a:pPr marL="45720" indent="0">
              <a:buNone/>
            </a:pPr>
            <a:r>
              <a:rPr lang="en-IN" sz="1800" dirty="0" smtClean="0">
                <a:solidFill>
                  <a:srgbClr val="0070C0"/>
                </a:solidFill>
                <a:latin typeface="Times New Roman" pitchFamily="18" charset="0"/>
                <a:cs typeface="Times New Roman" pitchFamily="18" charset="0"/>
              </a:rPr>
              <a:t>					</a:t>
            </a:r>
            <a:r>
              <a:rPr lang="en-IN" sz="1800" dirty="0" smtClean="0">
                <a:solidFill>
                  <a:srgbClr val="FF0000"/>
                </a:solidFill>
                <a:latin typeface="Times New Roman" pitchFamily="18" charset="0"/>
                <a:cs typeface="Times New Roman" pitchFamily="18" charset="0"/>
              </a:rPr>
              <a:t>Do you think that still it works??</a:t>
            </a:r>
            <a:endParaRPr lang="en-IN" sz="1800" dirty="0">
              <a:solidFill>
                <a:srgbClr val="FF0000"/>
              </a:solidFill>
              <a:latin typeface="Times New Roman" pitchFamily="18" charset="0"/>
              <a:cs typeface="Times New Roman" pitchFamily="18" charset="0"/>
            </a:endParaRPr>
          </a:p>
          <a:p>
            <a:pPr marL="45720" indent="0">
              <a:buNone/>
            </a:pPr>
            <a:endParaRPr lang="en-IN" sz="1800" dirty="0">
              <a:solidFill>
                <a:srgbClr val="002060"/>
              </a:solidFill>
              <a:latin typeface="Courier" pitchFamily="49"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solidFill>
                  <a:prstClr val="black">
                    <a:lumMod val="50000"/>
                    <a:lumOff val="50000"/>
                  </a:prstClr>
                </a:solidFill>
              </a:rPr>
              <a:t>CS 10001 : Programming and Data Structures</a:t>
            </a:r>
            <a:endParaRPr lang="en-I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2412D51A-C1C7-4F6F-ADB4-90C3724E8DB4}" type="slidenum">
              <a:rPr lang="en-IN" smtClean="0">
                <a:solidFill>
                  <a:prstClr val="black">
                    <a:lumMod val="50000"/>
                    <a:lumOff val="50000"/>
                  </a:prstClr>
                </a:solidFill>
              </a:rPr>
              <a:pPr/>
              <a:t>58</a:t>
            </a:fld>
            <a:endParaRPr lang="en-IN">
              <a:solidFill>
                <a:prstClr val="black">
                  <a:lumMod val="50000"/>
                  <a:lumOff val="50000"/>
                </a:prstClr>
              </a:solidFill>
            </a:endParaRPr>
          </a:p>
        </p:txBody>
      </p:sp>
      <p:sp>
        <p:nvSpPr>
          <p:cNvPr id="6" name="Date Placeholder 5"/>
          <p:cNvSpPr>
            <a:spLocks noGrp="1"/>
          </p:cNvSpPr>
          <p:nvPr>
            <p:ph type="dt" sz="half" idx="10"/>
          </p:nvPr>
        </p:nvSpPr>
        <p:spPr/>
        <p:txBody>
          <a:bodyPr/>
          <a:lstStyle/>
          <a:p>
            <a:r>
              <a:rPr lang="en-US" smtClean="0">
                <a:solidFill>
                  <a:prstClr val="black">
                    <a:lumMod val="50000"/>
                    <a:lumOff val="50000"/>
                  </a:prstClr>
                </a:solidFill>
              </a:rPr>
              <a:t>Lecture #01: © DSamanta</a:t>
            </a:r>
            <a:endParaRPr lang="en-IN">
              <a:solidFill>
                <a:prstClr val="black">
                  <a:lumMod val="50000"/>
                  <a:lumOff val="50000"/>
                </a:prstClr>
              </a:solidFill>
            </a:endParaRPr>
          </a:p>
        </p:txBody>
      </p:sp>
      <p:sp>
        <p:nvSpPr>
          <p:cNvPr id="7" name="TextBox 6"/>
          <p:cNvSpPr txBox="1"/>
          <p:nvPr/>
        </p:nvSpPr>
        <p:spPr>
          <a:xfrm>
            <a:off x="176987" y="1340768"/>
            <a:ext cx="8784976" cy="400110"/>
          </a:xfrm>
          <a:prstGeom prst="rect">
            <a:avLst/>
          </a:prstGeom>
          <a:gradFill flip="none" rotWithShape="1">
            <a:gsLst>
              <a:gs pos="0">
                <a:schemeClr val="accent1">
                  <a:lumMod val="60000"/>
                  <a:lumOff val="40000"/>
                  <a:alpha val="91000"/>
                </a:schemeClr>
              </a:gs>
              <a:gs pos="98000">
                <a:schemeClr val="accent1">
                  <a:lumMod val="0"/>
                  <a:lumOff val="100000"/>
                </a:schemeClr>
              </a:gs>
              <a:gs pos="100000">
                <a:schemeClr val="accent1">
                  <a:lumMod val="100000"/>
                </a:schemeClr>
              </a:gs>
            </a:gsLst>
            <a:path path="circle">
              <a:fillToRect l="50000" t="50000" r="50000" b="50000"/>
            </a:path>
            <a:tileRect/>
          </a:gradFill>
        </p:spPr>
        <p:txBody>
          <a:bodyPr wrap="square" rtlCol="0">
            <a:spAutoFit/>
          </a:bodyPr>
          <a:lstStyle/>
          <a:p>
            <a:pPr marL="365760" lvl="1" indent="0">
              <a:buNone/>
            </a:pPr>
            <a:r>
              <a:rPr lang="en-IN" sz="2000" dirty="0">
                <a:solidFill>
                  <a:srgbClr val="0070C0"/>
                </a:solidFill>
                <a:latin typeface="Times New Roman" pitchFamily="18" charset="0"/>
                <a:cs typeface="Times New Roman" pitchFamily="18" charset="0"/>
              </a:rPr>
              <a:t>A corrected version of the </a:t>
            </a:r>
            <a:r>
              <a:rPr lang="en-IN" sz="2000" i="1" dirty="0" smtClean="0">
                <a:solidFill>
                  <a:srgbClr val="B808BC"/>
                </a:solidFill>
                <a:latin typeface="Times New Roman" pitchFamily="18" charset="0"/>
                <a:cs typeface="Times New Roman" pitchFamily="18" charset="0"/>
              </a:rPr>
              <a:t>Reciprocal </a:t>
            </a:r>
            <a:r>
              <a:rPr lang="en-IN" sz="2000" i="1" dirty="0">
                <a:solidFill>
                  <a:srgbClr val="B808BC"/>
                </a:solidFill>
                <a:latin typeface="Times New Roman" pitchFamily="18" charset="0"/>
                <a:cs typeface="Times New Roman" pitchFamily="18" charset="0"/>
              </a:rPr>
              <a:t>P</a:t>
            </a:r>
            <a:r>
              <a:rPr lang="en-IN" sz="2000" i="1" dirty="0" smtClean="0">
                <a:solidFill>
                  <a:srgbClr val="B808BC"/>
                </a:solidFill>
                <a:latin typeface="Times New Roman" pitchFamily="18" charset="0"/>
                <a:cs typeface="Times New Roman" pitchFamily="18" charset="0"/>
              </a:rPr>
              <a:t>rinter </a:t>
            </a:r>
            <a:r>
              <a:rPr lang="en-IN" sz="2000" dirty="0">
                <a:solidFill>
                  <a:srgbClr val="0070C0"/>
                </a:solidFill>
                <a:latin typeface="Times New Roman" pitchFamily="18" charset="0"/>
                <a:cs typeface="Times New Roman" pitchFamily="18" charset="0"/>
              </a:rPr>
              <a:t>is as follows: </a:t>
            </a:r>
          </a:p>
        </p:txBody>
      </p:sp>
      <p:pic>
        <p:nvPicPr>
          <p:cNvPr id="8" name="Picture 7"/>
          <p:cNvPicPr>
            <a:picLocks noChangeAspect="1"/>
          </p:cNvPicPr>
          <p:nvPr/>
        </p:nvPicPr>
        <p:blipFill>
          <a:blip r:embed="rId2"/>
          <a:stretch>
            <a:fillRect/>
          </a:stretch>
        </p:blipFill>
        <p:spPr>
          <a:xfrm>
            <a:off x="2093399" y="1956216"/>
            <a:ext cx="4957201" cy="3417000"/>
          </a:xfrm>
          <a:prstGeom prst="rect">
            <a:avLst/>
          </a:prstGeom>
        </p:spPr>
      </p:pic>
    </p:spTree>
    <p:extLst>
      <p:ext uri="{BB962C8B-B14F-4D97-AF65-F5344CB8AC3E}">
        <p14:creationId xmlns:p14="http://schemas.microsoft.com/office/powerpoint/2010/main" val="3826223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Any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710" y="1628800"/>
            <a:ext cx="2304256" cy="358439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4294967295"/>
          </p:nvPr>
        </p:nvSpPr>
        <p:spPr>
          <a:xfrm>
            <a:off x="467544" y="692696"/>
            <a:ext cx="8229600" cy="936104"/>
          </a:xfrm>
          <a:prstGeom prst="rect">
            <a:avLst/>
          </a:prstGeom>
        </p:spPr>
        <p:txBody>
          <a:bodyPr>
            <a:normAutofit fontScale="92500" lnSpcReduction="10000"/>
          </a:bodyPr>
          <a:lstStyle/>
          <a:p>
            <a:pPr marL="0" indent="0" algn="ctr">
              <a:buNone/>
            </a:pPr>
            <a:r>
              <a:rPr lang="en-US" altLang="zh-CN" sz="6000" dirty="0" smtClean="0">
                <a:solidFill>
                  <a:srgbClr val="FF00FF"/>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Any question?</a:t>
            </a:r>
          </a:p>
          <a:p>
            <a:pPr marL="0" indent="0" algn="ctr">
              <a:buNone/>
            </a:pPr>
            <a:endParaRPr lang="en-US" altLang="zh-CN" sz="2000" dirty="0">
              <a:solidFill>
                <a:srgbClr val="FF00FF"/>
              </a:solidFill>
              <a:ea typeface="宋体" pitchFamily="2" charset="-122"/>
            </a:endParaRPr>
          </a:p>
          <a:p>
            <a:pPr marL="0" indent="0">
              <a:buNone/>
            </a:pPr>
            <a:endParaRPr lang="en-IN" altLang="zh-CN" sz="2000" dirty="0" smtClean="0">
              <a:solidFill>
                <a:srgbClr val="FF00FF"/>
              </a:solidFill>
              <a:ea typeface="宋体" pitchFamily="2" charset="-122"/>
            </a:endParaRPr>
          </a:p>
        </p:txBody>
      </p:sp>
      <p:sp>
        <p:nvSpPr>
          <p:cNvPr id="6" name="Rectangle 5"/>
          <p:cNvSpPr/>
          <p:nvPr/>
        </p:nvSpPr>
        <p:spPr>
          <a:xfrm>
            <a:off x="683568" y="5301208"/>
            <a:ext cx="7704855" cy="830997"/>
          </a:xfrm>
          <a:prstGeom prst="rect">
            <a:avLst/>
          </a:prstGeom>
        </p:spPr>
        <p:txBody>
          <a:bodyPr wrap="square">
            <a:spAutoFit/>
          </a:bodyPr>
          <a:lstStyle/>
          <a:p>
            <a:pPr lvl="1"/>
            <a:r>
              <a:rPr lang="en-IN" sz="2400" dirty="0" smtClean="0">
                <a:solidFill>
                  <a:srgbClr val="0070C0"/>
                </a:solidFill>
                <a:latin typeface="Times New Roman" pitchFamily="18" charset="0"/>
                <a:cs typeface="Times New Roman" pitchFamily="18" charset="0"/>
              </a:rPr>
              <a:t>You may post your question(s) at the “Discussion Forum” maintained in the course Web page.</a:t>
            </a:r>
            <a:endParaRPr lang="en-IN" sz="2400" dirty="0">
              <a:solidFill>
                <a:srgbClr val="0070C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59</a:t>
            </a:fld>
            <a:endParaRPr lang="en-IN"/>
          </a:p>
        </p:txBody>
      </p:sp>
      <p:sp>
        <p:nvSpPr>
          <p:cNvPr id="7" name="Date Placeholder 6"/>
          <p:cNvSpPr>
            <a:spLocks noGrp="1"/>
          </p:cNvSpPr>
          <p:nvPr>
            <p:ph type="dt" sz="half" idx="10"/>
          </p:nvPr>
        </p:nvSpPr>
        <p:spPr/>
        <p:txBody>
          <a:bodyPr/>
          <a:lstStyle/>
          <a:p>
            <a:r>
              <a:rPr lang="en-US" smtClean="0"/>
              <a:t>Lecture #01: © DSamanta</a:t>
            </a:r>
            <a:endParaRPr lang="en-IN"/>
          </a:p>
        </p:txBody>
      </p:sp>
    </p:spTree>
    <p:extLst>
      <p:ext uri="{BB962C8B-B14F-4D97-AF65-F5344CB8AC3E}">
        <p14:creationId xmlns:p14="http://schemas.microsoft.com/office/powerpoint/2010/main" val="3635958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5445224"/>
            <a:ext cx="8640960" cy="897280"/>
          </a:xfrm>
        </p:spPr>
        <p:txBody>
          <a:bodyPr>
            <a:normAutofit/>
          </a:bodyPr>
          <a:lstStyle/>
          <a:p>
            <a:pPr marL="45720" indent="0">
              <a:buNone/>
            </a:pPr>
            <a:r>
              <a:rPr lang="en-IN" sz="2000" dirty="0">
                <a:solidFill>
                  <a:srgbClr val="002060"/>
                </a:solidFill>
                <a:latin typeface="Times New Roman" pitchFamily="18" charset="0"/>
                <a:cs typeface="Times New Roman" pitchFamily="18" charset="0"/>
              </a:rPr>
              <a:t>The ancient Greek-designed </a:t>
            </a:r>
            <a:r>
              <a:rPr lang="en-IN" sz="2000" dirty="0" err="1">
                <a:solidFill>
                  <a:srgbClr val="0070C0"/>
                </a:solidFill>
                <a:latin typeface="Times New Roman" pitchFamily="18" charset="0"/>
                <a:cs typeface="Times New Roman" pitchFamily="18" charset="0"/>
              </a:rPr>
              <a:t>Antikythera</a:t>
            </a:r>
            <a:r>
              <a:rPr lang="en-IN" sz="2000" dirty="0">
                <a:solidFill>
                  <a:srgbClr val="002060"/>
                </a:solidFill>
                <a:latin typeface="Times New Roman" pitchFamily="18" charset="0"/>
                <a:cs typeface="Times New Roman" pitchFamily="18" charset="0"/>
              </a:rPr>
              <a:t> mechanism, dating between 150 and 100 BC, is the world's oldest </a:t>
            </a:r>
            <a:r>
              <a:rPr lang="en-IN" sz="2000" dirty="0" err="1">
                <a:solidFill>
                  <a:schemeClr val="accent5">
                    <a:lumMod val="75000"/>
                  </a:schemeClr>
                </a:solidFill>
                <a:latin typeface="Times New Roman" pitchFamily="18" charset="0"/>
                <a:cs typeface="Times New Roman" pitchFamily="18" charset="0"/>
              </a:rPr>
              <a:t>analog</a:t>
            </a:r>
            <a:r>
              <a:rPr lang="en-IN" sz="2000" dirty="0">
                <a:solidFill>
                  <a:schemeClr val="accent5">
                    <a:lumMod val="75000"/>
                  </a:schemeClr>
                </a:solidFill>
                <a:latin typeface="Times New Roman" pitchFamily="18" charset="0"/>
                <a:cs typeface="Times New Roman" pitchFamily="18" charset="0"/>
              </a:rPr>
              <a:t> computer</a:t>
            </a:r>
            <a:r>
              <a:rPr lang="en-IN" sz="2000" dirty="0">
                <a:solidFill>
                  <a:srgbClr val="002060"/>
                </a:solidFill>
                <a:latin typeface="Times New Roman" pitchFamily="18" charset="0"/>
                <a:cs typeface="Times New Roman" pitchFamily="18" charset="0"/>
              </a:rPr>
              <a:t>.</a:t>
            </a:r>
            <a:endParaRPr lang="en-IN" sz="2000" dirty="0">
              <a:latin typeface="Times New Roman" pitchFamily="18" charset="0"/>
              <a:cs typeface="Times New Roman" pitchFamily="18" charset="0"/>
            </a:endParaRP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Brief history of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6</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2050" name="Picture 2" descr="https://upload.wikimedia.org/wikipedia/commons/thumb/6/66/NAMA_Machine_d%27Anticyth%C3%A8re_1.jpg/1024px-NAMA_Machine_d%27Anticyth%C3%A8r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24744"/>
            <a:ext cx="4819516" cy="429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7959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107504" y="404664"/>
            <a:ext cx="8229600" cy="936104"/>
          </a:xfrm>
          <a:prstGeom prst="rect">
            <a:avLst/>
          </a:prstGeom>
        </p:spPr>
        <p:txBody>
          <a:bodyPr>
            <a:normAutofit/>
          </a:bodyPr>
          <a:lstStyle/>
          <a:p>
            <a:pPr marL="0" indent="0">
              <a:buNone/>
            </a:pPr>
            <a:r>
              <a:rPr lang="en-US" altLang="zh-CN" sz="4800" dirty="0" smtClean="0">
                <a:solidFill>
                  <a:srgbClr val="7030A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Problems to ponder…</a:t>
            </a:r>
          </a:p>
          <a:p>
            <a:pPr marL="0" indent="0" algn="ctr">
              <a:buNone/>
            </a:pPr>
            <a:endParaRPr lang="en-US" altLang="zh-CN" sz="2000" dirty="0">
              <a:solidFill>
                <a:srgbClr val="FF00FF"/>
              </a:solidFill>
              <a:ea typeface="宋体" pitchFamily="2" charset="-122"/>
            </a:endParaRPr>
          </a:p>
          <a:p>
            <a:pPr marL="0" indent="0">
              <a:buNone/>
            </a:pPr>
            <a:endParaRPr lang="en-IN" altLang="zh-CN" sz="2000" dirty="0" smtClean="0">
              <a:solidFill>
                <a:srgbClr val="FF00FF"/>
              </a:solidFill>
              <a:ea typeface="宋体" pitchFamily="2" charset="-122"/>
            </a:endParaRPr>
          </a:p>
        </p:txBody>
      </p:sp>
      <p:sp>
        <p:nvSpPr>
          <p:cNvPr id="2" name="Footer Placeholder 1"/>
          <p:cNvSpPr>
            <a:spLocks noGrp="1"/>
          </p:cNvSpPr>
          <p:nvPr>
            <p:ph type="ftr" sz="quarter" idx="11"/>
          </p:nvPr>
        </p:nvSpPr>
        <p:spPr/>
        <p:txBody>
          <a:bodyPr/>
          <a:lstStyle/>
          <a:p>
            <a:r>
              <a:rPr lang="en-IN" dirty="0" smtClean="0"/>
              <a:t>CS 10001 : Programming and Data Structures</a:t>
            </a:r>
            <a:endParaRPr lang="en-IN" dirty="0"/>
          </a:p>
        </p:txBody>
      </p:sp>
      <p:sp>
        <p:nvSpPr>
          <p:cNvPr id="3" name="Slide Number Placeholder 2"/>
          <p:cNvSpPr>
            <a:spLocks noGrp="1"/>
          </p:cNvSpPr>
          <p:nvPr>
            <p:ph type="sldNum" sz="quarter" idx="12"/>
          </p:nvPr>
        </p:nvSpPr>
        <p:spPr/>
        <p:txBody>
          <a:bodyPr/>
          <a:lstStyle/>
          <a:p>
            <a:fld id="{2412D51A-C1C7-4F6F-ADB4-90C3724E8DB4}" type="slidenum">
              <a:rPr lang="en-IN" smtClean="0"/>
              <a:t>60</a:t>
            </a:fld>
            <a:endParaRPr lang="en-IN" dirty="0"/>
          </a:p>
        </p:txBody>
      </p:sp>
      <p:sp>
        <p:nvSpPr>
          <p:cNvPr id="4" name="Date Placeholder 3"/>
          <p:cNvSpPr>
            <a:spLocks noGrp="1"/>
          </p:cNvSpPr>
          <p:nvPr>
            <p:ph type="dt" sz="half" idx="10"/>
          </p:nvPr>
        </p:nvSpPr>
        <p:spPr/>
        <p:txBody>
          <a:bodyPr/>
          <a:lstStyle/>
          <a:p>
            <a:r>
              <a:rPr lang="en-US" smtClean="0"/>
              <a:t>Lecture #01: © DSamanta</a:t>
            </a:r>
            <a:endParaRPr lang="en-IN" sz="1000" b="0" i="1" dirty="0"/>
          </a:p>
        </p:txBody>
      </p:sp>
      <p:sp>
        <p:nvSpPr>
          <p:cNvPr id="8" name="Content Placeholder 2"/>
          <p:cNvSpPr>
            <a:spLocks noGrp="1"/>
          </p:cNvSpPr>
          <p:nvPr>
            <p:ph idx="4294967295"/>
          </p:nvPr>
        </p:nvSpPr>
        <p:spPr>
          <a:xfrm>
            <a:off x="457200" y="1600200"/>
            <a:ext cx="8363272" cy="4525963"/>
          </a:xfrm>
          <a:prstGeom prst="rect">
            <a:avLst/>
          </a:prstGeom>
        </p:spPr>
        <p:txBody>
          <a:bodyPr>
            <a:normAutofit/>
          </a:bodyPr>
          <a:lstStyle/>
          <a:p>
            <a:pPr marL="502920" indent="-457200">
              <a:lnSpc>
                <a:spcPct val="150000"/>
              </a:lnSpc>
              <a:buFont typeface="+mj-lt"/>
              <a:buAutoNum type="arabicPeriod"/>
            </a:pPr>
            <a:r>
              <a:rPr lang="en-US" sz="1400" dirty="0" smtClean="0">
                <a:solidFill>
                  <a:schemeClr val="tx1"/>
                </a:solidFill>
                <a:latin typeface="Times New Roman" pitchFamily="18" charset="0"/>
                <a:cs typeface="Times New Roman" pitchFamily="18" charset="0"/>
              </a:rPr>
              <a:t>What was the use “</a:t>
            </a:r>
            <a:r>
              <a:rPr lang="en-US" sz="1400" dirty="0" err="1" smtClean="0">
                <a:solidFill>
                  <a:schemeClr val="tx1"/>
                </a:solidFill>
                <a:latin typeface="Times New Roman" pitchFamily="18" charset="0"/>
                <a:cs typeface="Times New Roman" pitchFamily="18" charset="0"/>
              </a:rPr>
              <a:t>Suanpan</a:t>
            </a:r>
            <a:r>
              <a:rPr lang="en-US" sz="1400" dirty="0" smtClean="0">
                <a:solidFill>
                  <a:schemeClr val="tx1"/>
                </a:solidFill>
                <a:latin typeface="Times New Roman" pitchFamily="18" charset="0"/>
                <a:cs typeface="Times New Roman" pitchFamily="18" charset="0"/>
              </a:rPr>
              <a:t>”, ancient Greek “Analog Computers” and “Babbage’s Difference Engine”?</a:t>
            </a:r>
          </a:p>
          <a:p>
            <a:pPr marL="502920" indent="-457200">
              <a:lnSpc>
                <a:spcPct val="150000"/>
              </a:lnSpc>
              <a:buFont typeface="+mj-lt"/>
              <a:buAutoNum type="arabicPeriod"/>
            </a:pPr>
            <a:r>
              <a:rPr lang="en-US" sz="1400" dirty="0" smtClean="0">
                <a:solidFill>
                  <a:schemeClr val="tx1"/>
                </a:solidFill>
                <a:latin typeface="Times New Roman" pitchFamily="18" charset="0"/>
                <a:cs typeface="Times New Roman" pitchFamily="18" charset="0"/>
              </a:rPr>
              <a:t>What is the full form of ENIAC?</a:t>
            </a:r>
          </a:p>
          <a:p>
            <a:pPr marL="502920" indent="-457200">
              <a:lnSpc>
                <a:spcPct val="150000"/>
              </a:lnSpc>
              <a:buFont typeface="+mj-lt"/>
              <a:buAutoNum type="arabicPeriod"/>
            </a:pPr>
            <a:r>
              <a:rPr lang="en-US" sz="1400" dirty="0" smtClean="0">
                <a:solidFill>
                  <a:schemeClr val="tx1"/>
                </a:solidFill>
                <a:latin typeface="Times New Roman" pitchFamily="18" charset="0"/>
                <a:cs typeface="Times New Roman" pitchFamily="18" charset="0"/>
              </a:rPr>
              <a:t>What is the main difference between a “computer” and “calculator”?</a:t>
            </a:r>
          </a:p>
          <a:p>
            <a:pPr marL="502920" indent="-457200">
              <a:lnSpc>
                <a:spcPct val="150000"/>
              </a:lnSpc>
              <a:buFont typeface="+mj-lt"/>
              <a:buAutoNum type="arabicPeriod"/>
            </a:pPr>
            <a:r>
              <a:rPr lang="en-US" sz="1400" dirty="0" smtClean="0">
                <a:solidFill>
                  <a:schemeClr val="tx1"/>
                </a:solidFill>
                <a:latin typeface="Times New Roman" pitchFamily="18" charset="0"/>
                <a:cs typeface="Times New Roman" pitchFamily="18" charset="0"/>
              </a:rPr>
              <a:t>What is cache memory? What is a virtual memory? What are there uses?</a:t>
            </a:r>
          </a:p>
          <a:p>
            <a:pPr marL="502920" indent="-457200">
              <a:lnSpc>
                <a:spcPct val="150000"/>
              </a:lnSpc>
              <a:buFont typeface="+mj-lt"/>
              <a:buAutoNum type="arabicPeriod"/>
            </a:pPr>
            <a:r>
              <a:rPr lang="en-US" sz="1400" dirty="0" smtClean="0">
                <a:solidFill>
                  <a:schemeClr val="tx1"/>
                </a:solidFill>
                <a:latin typeface="Times New Roman" pitchFamily="18" charset="0"/>
                <a:cs typeface="Times New Roman" pitchFamily="18" charset="0"/>
              </a:rPr>
              <a:t>What is the difference between a “compiler” and an “interpreter”?. What are the merits and demerits in them?</a:t>
            </a:r>
          </a:p>
          <a:p>
            <a:pPr marL="502920" indent="-457200">
              <a:lnSpc>
                <a:spcPct val="150000"/>
              </a:lnSpc>
              <a:buFont typeface="+mj-lt"/>
              <a:buAutoNum type="arabicPeriod"/>
            </a:pPr>
            <a:r>
              <a:rPr lang="en-US" sz="1400" dirty="0">
                <a:solidFill>
                  <a:schemeClr val="tx1"/>
                </a:solidFill>
                <a:latin typeface="Times New Roman" pitchFamily="18" charset="0"/>
                <a:cs typeface="Times New Roman" pitchFamily="18" charset="0"/>
              </a:rPr>
              <a:t>What </a:t>
            </a:r>
            <a:r>
              <a:rPr lang="en-US" sz="1400" dirty="0" smtClean="0">
                <a:solidFill>
                  <a:schemeClr val="tx1"/>
                </a:solidFill>
                <a:latin typeface="Times New Roman" pitchFamily="18" charset="0"/>
                <a:cs typeface="Times New Roman" pitchFamily="18" charset="0"/>
              </a:rPr>
              <a:t>was </a:t>
            </a:r>
            <a:r>
              <a:rPr lang="en-US" sz="1400" dirty="0">
                <a:solidFill>
                  <a:schemeClr val="tx1"/>
                </a:solidFill>
                <a:latin typeface="Times New Roman" pitchFamily="18" charset="0"/>
                <a:cs typeface="Times New Roman" pitchFamily="18" charset="0"/>
              </a:rPr>
              <a:t>a punch card (once it was </a:t>
            </a:r>
            <a:r>
              <a:rPr lang="en-US" sz="1400" dirty="0" smtClean="0">
                <a:solidFill>
                  <a:schemeClr val="tx1"/>
                </a:solidFill>
                <a:latin typeface="Times New Roman" pitchFamily="18" charset="0"/>
                <a:cs typeface="Times New Roman" pitchFamily="18" charset="0"/>
              </a:rPr>
              <a:t>extensively used </a:t>
            </a:r>
            <a:r>
              <a:rPr lang="en-US" sz="1400" dirty="0">
                <a:solidFill>
                  <a:schemeClr val="tx1"/>
                </a:solidFill>
                <a:latin typeface="Times New Roman" pitchFamily="18" charset="0"/>
                <a:cs typeface="Times New Roman" pitchFamily="18" charset="0"/>
              </a:rPr>
              <a:t>in IBM </a:t>
            </a:r>
            <a:r>
              <a:rPr lang="en-US" sz="1400" dirty="0" smtClean="0">
                <a:solidFill>
                  <a:schemeClr val="tx1"/>
                </a:solidFill>
                <a:latin typeface="Times New Roman" pitchFamily="18" charset="0"/>
                <a:cs typeface="Times New Roman" pitchFamily="18" charset="0"/>
              </a:rPr>
              <a:t>360/20 system)?</a:t>
            </a:r>
          </a:p>
          <a:p>
            <a:pPr marL="502920" indent="-457200">
              <a:lnSpc>
                <a:spcPct val="150000"/>
              </a:lnSpc>
              <a:buFont typeface="+mj-lt"/>
              <a:buAutoNum type="arabicPeriod"/>
            </a:pPr>
            <a:r>
              <a:rPr lang="en-US" sz="1400" dirty="0" smtClean="0">
                <a:solidFill>
                  <a:schemeClr val="tx1"/>
                </a:solidFill>
                <a:latin typeface="Times New Roman" pitchFamily="18" charset="0"/>
                <a:cs typeface="Times New Roman" pitchFamily="18" charset="0"/>
              </a:rPr>
              <a:t>Why a keyboard is called the standard input device and VDU is called the standard display device?</a:t>
            </a:r>
          </a:p>
          <a:p>
            <a:pPr marL="502920" indent="-457200">
              <a:lnSpc>
                <a:spcPct val="150000"/>
              </a:lnSpc>
              <a:buFont typeface="+mj-lt"/>
              <a:buAutoNum type="arabicPeriod"/>
            </a:pPr>
            <a:r>
              <a:rPr lang="en-US" sz="1400" dirty="0" smtClean="0">
                <a:solidFill>
                  <a:schemeClr val="tx1"/>
                </a:solidFill>
                <a:latin typeface="Times New Roman" pitchFamily="18" charset="0"/>
                <a:cs typeface="Times New Roman" pitchFamily="18" charset="0"/>
              </a:rPr>
              <a:t>A CPU with 32-bits: What it does mean? Does a CPU with 64-bits better than the 32-bits one?</a:t>
            </a:r>
          </a:p>
          <a:p>
            <a:pPr marL="502920" indent="-457200">
              <a:lnSpc>
                <a:spcPct val="150000"/>
              </a:lnSpc>
              <a:buFont typeface="+mj-lt"/>
              <a:buAutoNum type="arabicPeriod"/>
            </a:pPr>
            <a:r>
              <a:rPr lang="en-US" sz="1400" dirty="0" smtClean="0">
                <a:solidFill>
                  <a:schemeClr val="tx1"/>
                </a:solidFill>
                <a:latin typeface="Times New Roman" pitchFamily="18" charset="0"/>
                <a:cs typeface="Times New Roman" pitchFamily="18" charset="0"/>
              </a:rPr>
              <a:t>Who carries user input from user to CPU and output from CPU to user?</a:t>
            </a:r>
            <a:endParaRPr lang="en-US" sz="1400" dirty="0">
              <a:solidFill>
                <a:schemeClr val="tx1"/>
              </a:solidFill>
              <a:latin typeface="Times New Roman" pitchFamily="18" charset="0"/>
              <a:cs typeface="Times New Roman" pitchFamily="18" charset="0"/>
            </a:endParaRPr>
          </a:p>
          <a:p>
            <a:pPr marL="502920" indent="-457200">
              <a:lnSpc>
                <a:spcPct val="150000"/>
              </a:lnSpc>
              <a:buFont typeface="+mj-lt"/>
              <a:buAutoNum type="arabicPeriod"/>
            </a:pPr>
            <a:r>
              <a:rPr lang="en-US" sz="1400" dirty="0" smtClean="0">
                <a:solidFill>
                  <a:schemeClr val="tx1"/>
                </a:solidFill>
                <a:latin typeface="Times New Roman" pitchFamily="18" charset="0"/>
                <a:cs typeface="Times New Roman" pitchFamily="18" charset="0"/>
              </a:rPr>
              <a:t>How 250.67 can be converted into a value in binary number system?</a:t>
            </a:r>
          </a:p>
        </p:txBody>
      </p:sp>
    </p:spTree>
    <p:extLst>
      <p:ext uri="{BB962C8B-B14F-4D97-AF65-F5344CB8AC3E}">
        <p14:creationId xmlns:p14="http://schemas.microsoft.com/office/powerpoint/2010/main" val="15265319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107504" y="404664"/>
            <a:ext cx="8229600" cy="936104"/>
          </a:xfrm>
          <a:prstGeom prst="rect">
            <a:avLst/>
          </a:prstGeom>
        </p:spPr>
        <p:txBody>
          <a:bodyPr>
            <a:normAutofit/>
          </a:bodyPr>
          <a:lstStyle/>
          <a:p>
            <a:pPr marL="0" indent="0">
              <a:buNone/>
            </a:pPr>
            <a:r>
              <a:rPr lang="en-US" altLang="zh-CN" sz="4800" dirty="0" smtClean="0">
                <a:solidFill>
                  <a:srgbClr val="7030A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Problems to ponder…</a:t>
            </a:r>
          </a:p>
          <a:p>
            <a:pPr marL="0" indent="0" algn="ctr">
              <a:buNone/>
            </a:pPr>
            <a:endParaRPr lang="en-US" altLang="zh-CN" sz="2000" dirty="0">
              <a:solidFill>
                <a:srgbClr val="FF00FF"/>
              </a:solidFill>
              <a:ea typeface="宋体" pitchFamily="2" charset="-122"/>
            </a:endParaRPr>
          </a:p>
          <a:p>
            <a:pPr marL="0" indent="0">
              <a:buNone/>
            </a:pPr>
            <a:endParaRPr lang="en-IN" altLang="zh-CN" sz="2000" dirty="0" smtClean="0">
              <a:solidFill>
                <a:srgbClr val="FF00FF"/>
              </a:solidFill>
              <a:ea typeface="宋体" pitchFamily="2" charset="-122"/>
            </a:endParaRPr>
          </a:p>
        </p:txBody>
      </p:sp>
      <p:sp>
        <p:nvSpPr>
          <p:cNvPr id="2" name="Footer Placeholder 1"/>
          <p:cNvSpPr>
            <a:spLocks noGrp="1"/>
          </p:cNvSpPr>
          <p:nvPr>
            <p:ph type="ftr" sz="quarter" idx="11"/>
          </p:nvPr>
        </p:nvSpPr>
        <p:spPr/>
        <p:txBody>
          <a:bodyPr/>
          <a:lstStyle/>
          <a:p>
            <a:r>
              <a:rPr lang="en-IN" dirty="0" smtClean="0"/>
              <a:t>CS 10001 : Programming and Data Structures</a:t>
            </a:r>
            <a:endParaRPr lang="en-IN" dirty="0"/>
          </a:p>
        </p:txBody>
      </p:sp>
      <p:sp>
        <p:nvSpPr>
          <p:cNvPr id="3" name="Slide Number Placeholder 2"/>
          <p:cNvSpPr>
            <a:spLocks noGrp="1"/>
          </p:cNvSpPr>
          <p:nvPr>
            <p:ph type="sldNum" sz="quarter" idx="12"/>
          </p:nvPr>
        </p:nvSpPr>
        <p:spPr/>
        <p:txBody>
          <a:bodyPr/>
          <a:lstStyle/>
          <a:p>
            <a:fld id="{2412D51A-C1C7-4F6F-ADB4-90C3724E8DB4}" type="slidenum">
              <a:rPr lang="en-IN" smtClean="0"/>
              <a:t>61</a:t>
            </a:fld>
            <a:endParaRPr lang="en-IN" dirty="0"/>
          </a:p>
        </p:txBody>
      </p:sp>
      <p:sp>
        <p:nvSpPr>
          <p:cNvPr id="4" name="Date Placeholder 3"/>
          <p:cNvSpPr>
            <a:spLocks noGrp="1"/>
          </p:cNvSpPr>
          <p:nvPr>
            <p:ph type="dt" sz="half" idx="10"/>
          </p:nvPr>
        </p:nvSpPr>
        <p:spPr/>
        <p:txBody>
          <a:bodyPr/>
          <a:lstStyle/>
          <a:p>
            <a:r>
              <a:rPr lang="en-US" smtClean="0"/>
              <a:t>Lecture #01: © DSamanta</a:t>
            </a:r>
            <a:endParaRPr lang="en-IN" sz="1000" b="0" i="1" dirty="0"/>
          </a:p>
        </p:txBody>
      </p:sp>
      <p:sp>
        <p:nvSpPr>
          <p:cNvPr id="8" name="Content Placeholder 2"/>
          <p:cNvSpPr>
            <a:spLocks noGrp="1"/>
          </p:cNvSpPr>
          <p:nvPr>
            <p:ph idx="4294967295"/>
          </p:nvPr>
        </p:nvSpPr>
        <p:spPr>
          <a:xfrm>
            <a:off x="457200" y="1600200"/>
            <a:ext cx="8363272" cy="4525963"/>
          </a:xfrm>
          <a:prstGeom prst="rect">
            <a:avLst/>
          </a:prstGeom>
        </p:spPr>
        <p:txBody>
          <a:bodyPr>
            <a:normAutofit/>
          </a:bodyPr>
          <a:lstStyle/>
          <a:p>
            <a:pPr marL="388620" indent="-342900">
              <a:lnSpc>
                <a:spcPct val="150000"/>
              </a:lnSpc>
              <a:buFont typeface="+mj-lt"/>
              <a:buAutoNum type="arabicPeriod" startAt="11"/>
            </a:pPr>
            <a:r>
              <a:rPr lang="en-US" sz="1400" dirty="0">
                <a:solidFill>
                  <a:schemeClr val="tx1"/>
                </a:solidFill>
                <a:latin typeface="Times New Roman" pitchFamily="18" charset="0"/>
                <a:cs typeface="Times New Roman" pitchFamily="18" charset="0"/>
              </a:rPr>
              <a:t>If you successfully compile the C-program in Slide </a:t>
            </a:r>
            <a:r>
              <a:rPr lang="en-US" sz="1400" dirty="0" smtClean="0">
                <a:solidFill>
                  <a:schemeClr val="tx1"/>
                </a:solidFill>
                <a:latin typeface="Times New Roman" pitchFamily="18" charset="0"/>
                <a:cs typeface="Times New Roman" pitchFamily="18" charset="0"/>
              </a:rPr>
              <a:t>#36, </a:t>
            </a:r>
            <a:r>
              <a:rPr lang="en-US" sz="1400" dirty="0">
                <a:solidFill>
                  <a:schemeClr val="tx1"/>
                </a:solidFill>
                <a:latin typeface="Times New Roman" pitchFamily="18" charset="0"/>
                <a:cs typeface="Times New Roman" pitchFamily="18" charset="0"/>
              </a:rPr>
              <a:t>it will produce a file called “</a:t>
            </a:r>
            <a:r>
              <a:rPr lang="en-US" sz="1400" dirty="0" err="1">
                <a:solidFill>
                  <a:schemeClr val="tx1"/>
                </a:solidFill>
                <a:latin typeface="Times New Roman" pitchFamily="18" charset="0"/>
                <a:cs typeface="Times New Roman" pitchFamily="18" charset="0"/>
              </a:rPr>
              <a:t>a.out</a:t>
            </a:r>
            <a:r>
              <a:rPr lang="en-US" sz="1400" dirty="0">
                <a:solidFill>
                  <a:schemeClr val="tx1"/>
                </a:solidFill>
                <a:latin typeface="Times New Roman" pitchFamily="18" charset="0"/>
                <a:cs typeface="Times New Roman" pitchFamily="18" charset="0"/>
              </a:rPr>
              <a:t>”. If you open the “</a:t>
            </a:r>
            <a:r>
              <a:rPr lang="en-US" sz="1400" dirty="0" err="1">
                <a:solidFill>
                  <a:schemeClr val="tx1"/>
                </a:solidFill>
                <a:latin typeface="Times New Roman" pitchFamily="18" charset="0"/>
                <a:cs typeface="Times New Roman" pitchFamily="18" charset="0"/>
              </a:rPr>
              <a:t>a.out</a:t>
            </a:r>
            <a:r>
              <a:rPr lang="en-US" sz="1400" dirty="0">
                <a:solidFill>
                  <a:schemeClr val="tx1"/>
                </a:solidFill>
                <a:latin typeface="Times New Roman" pitchFamily="18" charset="0"/>
                <a:cs typeface="Times New Roman" pitchFamily="18" charset="0"/>
              </a:rPr>
              <a:t>” file with an editor say </a:t>
            </a:r>
            <a:r>
              <a:rPr lang="en-US" sz="1400" dirty="0" err="1">
                <a:solidFill>
                  <a:schemeClr val="tx1"/>
                </a:solidFill>
                <a:latin typeface="Times New Roman" pitchFamily="18" charset="0"/>
                <a:cs typeface="Times New Roman" pitchFamily="18" charset="0"/>
              </a:rPr>
              <a:t>emacs</a:t>
            </a:r>
            <a:r>
              <a:rPr lang="en-US" sz="1400" dirty="0">
                <a:solidFill>
                  <a:schemeClr val="tx1"/>
                </a:solidFill>
                <a:latin typeface="Times New Roman" pitchFamily="18" charset="0"/>
                <a:cs typeface="Times New Roman" pitchFamily="18" charset="0"/>
              </a:rPr>
              <a:t>, it will display the content in it. Can you extract anything from it? What is your conclusion</a:t>
            </a:r>
            <a:r>
              <a:rPr lang="en-US" sz="1400" dirty="0" smtClean="0">
                <a:solidFill>
                  <a:schemeClr val="tx1"/>
                </a:solidFill>
                <a:latin typeface="Times New Roman" pitchFamily="18" charset="0"/>
                <a:cs typeface="Times New Roman" pitchFamily="18" charset="0"/>
              </a:rPr>
              <a:t>?</a:t>
            </a:r>
          </a:p>
          <a:p>
            <a:pPr marL="388620" indent="-342900">
              <a:lnSpc>
                <a:spcPct val="150000"/>
              </a:lnSpc>
              <a:buFont typeface="+mj-lt"/>
              <a:buAutoNum type="arabicPeriod" startAt="11"/>
            </a:pPr>
            <a:r>
              <a:rPr lang="en-US" sz="1400" dirty="0" smtClean="0">
                <a:solidFill>
                  <a:schemeClr val="tx1"/>
                </a:solidFill>
                <a:latin typeface="Times New Roman" pitchFamily="18" charset="0"/>
                <a:cs typeface="Times New Roman" pitchFamily="18" charset="0"/>
              </a:rPr>
              <a:t>Why the name  “C” is in C-programming language?</a:t>
            </a:r>
          </a:p>
          <a:p>
            <a:pPr marL="388620" indent="-342900">
              <a:lnSpc>
                <a:spcPct val="150000"/>
              </a:lnSpc>
              <a:buFont typeface="+mj-lt"/>
              <a:buAutoNum type="arabicPeriod" startAt="11"/>
            </a:pPr>
            <a:r>
              <a:rPr lang="en-US" sz="1400" dirty="0" smtClean="0">
                <a:solidFill>
                  <a:schemeClr val="tx1"/>
                </a:solidFill>
                <a:latin typeface="Times New Roman" pitchFamily="18" charset="0"/>
                <a:cs typeface="Times New Roman" pitchFamily="18" charset="0"/>
              </a:rPr>
              <a:t>What is the other higher order for memory chunks beyond GB?</a:t>
            </a:r>
          </a:p>
          <a:p>
            <a:pPr marL="388620" indent="-342900">
              <a:lnSpc>
                <a:spcPct val="150000"/>
              </a:lnSpc>
              <a:buFont typeface="+mj-lt"/>
              <a:buAutoNum type="arabicPeriod" startAt="11"/>
            </a:pPr>
            <a:r>
              <a:rPr lang="en-US" sz="1400" dirty="0" smtClean="0">
                <a:solidFill>
                  <a:schemeClr val="tx1"/>
                </a:solidFill>
                <a:latin typeface="Times New Roman" pitchFamily="18" charset="0"/>
                <a:cs typeface="Times New Roman" pitchFamily="18" charset="0"/>
              </a:rPr>
              <a:t>Find a method to convert </a:t>
            </a:r>
            <a:r>
              <a:rPr lang="en-US" sz="1400" dirty="0" err="1" smtClean="0">
                <a:solidFill>
                  <a:schemeClr val="tx1"/>
                </a:solidFill>
                <a:latin typeface="Times New Roman" pitchFamily="18" charset="0"/>
                <a:cs typeface="Times New Roman" pitchFamily="18" charset="0"/>
              </a:rPr>
              <a:t>hexa</a:t>
            </a:r>
            <a:r>
              <a:rPr lang="en-US" sz="1400" dirty="0" smtClean="0">
                <a:solidFill>
                  <a:schemeClr val="tx1"/>
                </a:solidFill>
                <a:latin typeface="Times New Roman" pitchFamily="18" charset="0"/>
                <a:cs typeface="Times New Roman" pitchFamily="18" charset="0"/>
              </a:rPr>
              <a:t>-decimal number into binary </a:t>
            </a:r>
            <a:r>
              <a:rPr lang="en-US" sz="1400" smtClean="0">
                <a:solidFill>
                  <a:schemeClr val="tx1"/>
                </a:solidFill>
                <a:latin typeface="Times New Roman" pitchFamily="18" charset="0"/>
                <a:cs typeface="Times New Roman" pitchFamily="18" charset="0"/>
              </a:rPr>
              <a:t>and vice-versa</a:t>
            </a:r>
            <a:endParaRPr lang="en-US" sz="1400" dirty="0" smtClean="0">
              <a:solidFill>
                <a:schemeClr val="tx1"/>
              </a:solidFill>
              <a:latin typeface="Times New Roman" pitchFamily="18" charset="0"/>
              <a:cs typeface="Times New Roman" pitchFamily="18" charset="0"/>
            </a:endParaRPr>
          </a:p>
          <a:p>
            <a:pPr marL="388620" indent="-342900">
              <a:lnSpc>
                <a:spcPct val="150000"/>
              </a:lnSpc>
              <a:buFont typeface="+mj-lt"/>
              <a:buAutoNum type="arabicPeriod" startAt="11"/>
            </a:pPr>
            <a:endParaRPr lang="en-US" sz="1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15305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107504" y="404664"/>
            <a:ext cx="8229600" cy="936104"/>
          </a:xfrm>
          <a:prstGeom prst="rect">
            <a:avLst/>
          </a:prstGeom>
        </p:spPr>
        <p:txBody>
          <a:bodyPr>
            <a:normAutofit/>
          </a:bodyPr>
          <a:lstStyle/>
          <a:p>
            <a:pPr marL="0" indent="0">
              <a:buNone/>
            </a:pPr>
            <a:r>
              <a:rPr lang="en-US" altLang="zh-CN" sz="4800" dirty="0" smtClean="0">
                <a:solidFill>
                  <a:srgbClr val="7030A0"/>
                </a:solidFill>
                <a:effectLst>
                  <a:outerShdw blurRad="38100" dist="38100" dir="2700000" algn="tl">
                    <a:srgbClr val="000000">
                      <a:alpha val="43137"/>
                    </a:srgbClr>
                  </a:outerShdw>
                </a:effectLst>
                <a:latin typeface="Times New Roman" pitchFamily="18" charset="0"/>
                <a:ea typeface="宋体" pitchFamily="2" charset="-122"/>
                <a:cs typeface="Times New Roman" pitchFamily="18" charset="0"/>
              </a:rPr>
              <a:t>Problems for practice…</a:t>
            </a:r>
          </a:p>
          <a:p>
            <a:pPr marL="0" indent="0" algn="ctr">
              <a:buNone/>
            </a:pPr>
            <a:endParaRPr lang="en-US" altLang="zh-CN" sz="2000" dirty="0">
              <a:solidFill>
                <a:srgbClr val="FF00FF"/>
              </a:solidFill>
              <a:ea typeface="宋体" pitchFamily="2" charset="-122"/>
            </a:endParaRPr>
          </a:p>
          <a:p>
            <a:pPr marL="0" indent="0">
              <a:buNone/>
            </a:pPr>
            <a:endParaRPr lang="en-IN" altLang="zh-CN" sz="2000" dirty="0" smtClean="0">
              <a:solidFill>
                <a:srgbClr val="FF00FF"/>
              </a:solidFill>
              <a:ea typeface="宋体" pitchFamily="2" charset="-122"/>
            </a:endParaRPr>
          </a:p>
        </p:txBody>
      </p:sp>
      <p:sp>
        <p:nvSpPr>
          <p:cNvPr id="2" name="Footer Placeholder 1"/>
          <p:cNvSpPr>
            <a:spLocks noGrp="1"/>
          </p:cNvSpPr>
          <p:nvPr>
            <p:ph type="ftr" sz="quarter" idx="11"/>
          </p:nvPr>
        </p:nvSpPr>
        <p:spPr/>
        <p:txBody>
          <a:bodyPr/>
          <a:lstStyle/>
          <a:p>
            <a:r>
              <a:rPr lang="en-IN" dirty="0" smtClean="0"/>
              <a:t>CS 10001 : Programming and Data Structures</a:t>
            </a:r>
            <a:endParaRPr lang="en-IN" dirty="0"/>
          </a:p>
        </p:txBody>
      </p:sp>
      <p:sp>
        <p:nvSpPr>
          <p:cNvPr id="3" name="Slide Number Placeholder 2"/>
          <p:cNvSpPr>
            <a:spLocks noGrp="1"/>
          </p:cNvSpPr>
          <p:nvPr>
            <p:ph type="sldNum" sz="quarter" idx="12"/>
          </p:nvPr>
        </p:nvSpPr>
        <p:spPr/>
        <p:txBody>
          <a:bodyPr/>
          <a:lstStyle/>
          <a:p>
            <a:fld id="{2412D51A-C1C7-4F6F-ADB4-90C3724E8DB4}" type="slidenum">
              <a:rPr lang="en-IN" smtClean="0"/>
              <a:t>62</a:t>
            </a:fld>
            <a:endParaRPr lang="en-IN" dirty="0"/>
          </a:p>
        </p:txBody>
      </p:sp>
      <p:sp>
        <p:nvSpPr>
          <p:cNvPr id="4" name="Date Placeholder 3"/>
          <p:cNvSpPr>
            <a:spLocks noGrp="1"/>
          </p:cNvSpPr>
          <p:nvPr>
            <p:ph type="dt" sz="half" idx="10"/>
          </p:nvPr>
        </p:nvSpPr>
        <p:spPr/>
        <p:txBody>
          <a:bodyPr/>
          <a:lstStyle/>
          <a:p>
            <a:r>
              <a:rPr lang="en-US" smtClean="0"/>
              <a:t>Lecture #01: © DSamanta</a:t>
            </a:r>
            <a:endParaRPr lang="en-IN" sz="1000" b="0" i="1" dirty="0"/>
          </a:p>
        </p:txBody>
      </p:sp>
      <p:sp>
        <p:nvSpPr>
          <p:cNvPr id="8" name="Content Placeholder 2"/>
          <p:cNvSpPr>
            <a:spLocks noGrp="1"/>
          </p:cNvSpPr>
          <p:nvPr>
            <p:ph idx="4294967295"/>
          </p:nvPr>
        </p:nvSpPr>
        <p:spPr>
          <a:xfrm>
            <a:off x="457200" y="1600200"/>
            <a:ext cx="8363272" cy="4525963"/>
          </a:xfrm>
          <a:prstGeom prst="rect">
            <a:avLst/>
          </a:prstGeom>
        </p:spPr>
        <p:txBody>
          <a:bodyPr>
            <a:normAutofit/>
          </a:bodyPr>
          <a:lstStyle/>
          <a:p>
            <a:pPr marL="45720" indent="0">
              <a:lnSpc>
                <a:spcPct val="150000"/>
              </a:lnSpc>
              <a:buNone/>
            </a:pPr>
            <a:endParaRPr lang="en-US" sz="1400" dirty="0" smtClean="0">
              <a:solidFill>
                <a:schemeClr val="tx1"/>
              </a:solidFill>
              <a:latin typeface="Times New Roman" pitchFamily="18" charset="0"/>
              <a:cs typeface="Times New Roman" pitchFamily="18" charset="0"/>
            </a:endParaRPr>
          </a:p>
          <a:p>
            <a:pPr>
              <a:spcBef>
                <a:spcPts val="0"/>
              </a:spcBef>
              <a:spcAft>
                <a:spcPts val="0"/>
              </a:spcAft>
            </a:pPr>
            <a:r>
              <a:rPr lang="en-US" sz="2400" b="1" dirty="0" smtClean="0">
                <a:solidFill>
                  <a:schemeClr val="bg2">
                    <a:lumMod val="50000"/>
                  </a:schemeClr>
                </a:solidFill>
                <a:latin typeface="Times New Roman" pitchFamily="18" charset="0"/>
                <a:cs typeface="Times New Roman" pitchFamily="18" charset="0"/>
              </a:rPr>
              <a:t>You can check the Moodle course management system for a set of problems for your own practice.</a:t>
            </a:r>
          </a:p>
          <a:p>
            <a:pPr lvl="8">
              <a:spcBef>
                <a:spcPts val="0"/>
              </a:spcBef>
              <a:spcAft>
                <a:spcPts val="0"/>
              </a:spcAft>
            </a:pPr>
            <a:endParaRPr lang="en-US" b="1" dirty="0" smtClean="0">
              <a:solidFill>
                <a:schemeClr val="bg2">
                  <a:lumMod val="50000"/>
                </a:schemeClr>
              </a:solidFill>
              <a:latin typeface="Times New Roman" pitchFamily="18" charset="0"/>
              <a:cs typeface="Times New Roman" pitchFamily="18" charset="0"/>
            </a:endParaRPr>
          </a:p>
          <a:p>
            <a:pPr lvl="1">
              <a:spcBef>
                <a:spcPts val="0"/>
              </a:spcBef>
              <a:spcAft>
                <a:spcPts val="0"/>
              </a:spcAft>
            </a:pPr>
            <a:endParaRPr lang="en-US" sz="800" b="1" dirty="0" smtClean="0">
              <a:solidFill>
                <a:schemeClr val="bg2">
                  <a:lumMod val="50000"/>
                </a:schemeClr>
              </a:solidFill>
              <a:latin typeface="Times New Roman" pitchFamily="18" charset="0"/>
              <a:cs typeface="Times New Roman" pitchFamily="18" charset="0"/>
            </a:endParaRPr>
          </a:p>
          <a:p>
            <a:pPr lvl="1">
              <a:spcBef>
                <a:spcPts val="0"/>
              </a:spcBef>
              <a:spcAft>
                <a:spcPts val="0"/>
              </a:spcAft>
              <a:buFont typeface="Arial" panose="020B0604020202020204" pitchFamily="34" charset="0"/>
              <a:buChar char="•"/>
            </a:pPr>
            <a:r>
              <a:rPr lang="en-US" dirty="0" smtClean="0">
                <a:solidFill>
                  <a:schemeClr val="bg2">
                    <a:lumMod val="50000"/>
                  </a:schemeClr>
                </a:solidFill>
                <a:latin typeface="Times New Roman" pitchFamily="18" charset="0"/>
                <a:cs typeface="Times New Roman" pitchFamily="18" charset="0"/>
              </a:rPr>
              <a:t>Login to the Moodle system at </a:t>
            </a:r>
            <a:r>
              <a:rPr lang="en-US" dirty="0" smtClean="0">
                <a:solidFill>
                  <a:srgbClr val="00B050"/>
                </a:solidFill>
                <a:latin typeface="Times New Roman" pitchFamily="18" charset="0"/>
                <a:cs typeface="Times New Roman" pitchFamily="18" charset="0"/>
              </a:rPr>
              <a:t>cse.iitkgp.ac.in </a:t>
            </a:r>
            <a:r>
              <a:rPr lang="en-US" dirty="0" smtClean="0">
                <a:solidFill>
                  <a:schemeClr val="bg2">
                    <a:lumMod val="50000"/>
                  </a:schemeClr>
                </a:solidFill>
                <a:latin typeface="Times New Roman" pitchFamily="18" charset="0"/>
                <a:cs typeface="Times New Roman" pitchFamily="18" charset="0"/>
              </a:rPr>
              <a:t>  </a:t>
            </a:r>
          </a:p>
          <a:p>
            <a:pPr lvl="1">
              <a:spcBef>
                <a:spcPts val="0"/>
              </a:spcBef>
              <a:spcAft>
                <a:spcPts val="0"/>
              </a:spcAft>
              <a:buFont typeface="Arial" panose="020B0604020202020204" pitchFamily="34" charset="0"/>
              <a:buChar char="•"/>
            </a:pPr>
            <a:r>
              <a:rPr lang="en-US" dirty="0" smtClean="0">
                <a:solidFill>
                  <a:schemeClr val="bg2">
                    <a:lumMod val="50000"/>
                  </a:schemeClr>
                </a:solidFill>
                <a:latin typeface="Times New Roman" pitchFamily="18" charset="0"/>
                <a:cs typeface="Times New Roman" pitchFamily="18" charset="0"/>
              </a:rPr>
              <a:t>Select “</a:t>
            </a:r>
            <a:r>
              <a:rPr lang="en-US" dirty="0" smtClean="0">
                <a:solidFill>
                  <a:srgbClr val="00B050"/>
                </a:solidFill>
                <a:latin typeface="Times New Roman" pitchFamily="18" charset="0"/>
                <a:cs typeface="Times New Roman" pitchFamily="18" charset="0"/>
              </a:rPr>
              <a:t>PDS Spring-2017 (Theory) </a:t>
            </a:r>
            <a:r>
              <a:rPr lang="en-US" dirty="0" smtClean="0">
                <a:solidFill>
                  <a:schemeClr val="bg2">
                    <a:lumMod val="50000"/>
                  </a:schemeClr>
                </a:solidFill>
                <a:latin typeface="Times New Roman" pitchFamily="18" charset="0"/>
                <a:cs typeface="Times New Roman" pitchFamily="18" charset="0"/>
              </a:rPr>
              <a:t>in the link “</a:t>
            </a:r>
            <a:r>
              <a:rPr lang="en-US" dirty="0" smtClean="0">
                <a:solidFill>
                  <a:srgbClr val="00B050"/>
                </a:solidFill>
                <a:latin typeface="Times New Roman" pitchFamily="18" charset="0"/>
                <a:cs typeface="Times New Roman" pitchFamily="18" charset="0"/>
              </a:rPr>
              <a:t>My Courses</a:t>
            </a:r>
            <a:r>
              <a:rPr lang="en-US" dirty="0" smtClean="0">
                <a:solidFill>
                  <a:schemeClr val="bg2">
                    <a:lumMod val="50000"/>
                  </a:schemeClr>
                </a:solidFill>
                <a:latin typeface="Times New Roman" pitchFamily="18" charset="0"/>
                <a:cs typeface="Times New Roman" pitchFamily="18" charset="0"/>
              </a:rPr>
              <a:t>”</a:t>
            </a:r>
          </a:p>
          <a:p>
            <a:pPr lvl="1">
              <a:spcBef>
                <a:spcPts val="0"/>
              </a:spcBef>
              <a:spcAft>
                <a:spcPts val="0"/>
              </a:spcAft>
              <a:buFont typeface="Arial" panose="020B0604020202020204" pitchFamily="34" charset="0"/>
              <a:buChar char="•"/>
            </a:pPr>
            <a:r>
              <a:rPr lang="en-US" dirty="0" smtClean="0">
                <a:solidFill>
                  <a:schemeClr val="bg2">
                    <a:lumMod val="50000"/>
                  </a:schemeClr>
                </a:solidFill>
                <a:latin typeface="Times New Roman" pitchFamily="18" charset="0"/>
                <a:cs typeface="Times New Roman" pitchFamily="18" charset="0"/>
              </a:rPr>
              <a:t>Go to </a:t>
            </a:r>
            <a:r>
              <a:rPr lang="en-US" dirty="0" smtClean="0">
                <a:solidFill>
                  <a:srgbClr val="00B050"/>
                </a:solidFill>
                <a:latin typeface="Times New Roman" pitchFamily="18" charset="0"/>
                <a:cs typeface="Times New Roman" pitchFamily="18" charset="0"/>
              </a:rPr>
              <a:t>Topic 1: </a:t>
            </a:r>
            <a:r>
              <a:rPr lang="en-US" dirty="0">
                <a:solidFill>
                  <a:srgbClr val="00B050"/>
                </a:solidFill>
                <a:latin typeface="Times New Roman" panose="02020603050405020304" pitchFamily="18" charset="0"/>
                <a:cs typeface="Times New Roman" panose="02020603050405020304" pitchFamily="18" charset="0"/>
              </a:rPr>
              <a:t>Practice Sheet #01 : Introduction to Computer</a:t>
            </a:r>
            <a:endParaRPr lang="en-US" dirty="0" smtClean="0">
              <a:solidFill>
                <a:srgbClr val="00B050"/>
              </a:solidFill>
              <a:latin typeface="Times New Roman" pitchFamily="18" charset="0"/>
              <a:cs typeface="Times New Roman" pitchFamily="18" charset="0"/>
            </a:endParaRPr>
          </a:p>
          <a:p>
            <a:pPr>
              <a:spcBef>
                <a:spcPts val="0"/>
              </a:spcBef>
              <a:spcAft>
                <a:spcPts val="0"/>
              </a:spcAft>
            </a:pPr>
            <a:endParaRPr lang="en-US" sz="2400" dirty="0" smtClean="0">
              <a:solidFill>
                <a:schemeClr val="tx1"/>
              </a:solidFill>
              <a:latin typeface="Times New Roman" pitchFamily="18" charset="0"/>
              <a:cs typeface="Times New Roman" pitchFamily="18" charset="0"/>
            </a:endParaRPr>
          </a:p>
          <a:p>
            <a:pPr>
              <a:lnSpc>
                <a:spcPct val="150000"/>
              </a:lnSpc>
            </a:pPr>
            <a:r>
              <a:rPr lang="en-US" sz="2400" dirty="0" smtClean="0">
                <a:solidFill>
                  <a:schemeClr val="bg2">
                    <a:lumMod val="50000"/>
                  </a:schemeClr>
                </a:solidFill>
                <a:latin typeface="Times New Roman" pitchFamily="18" charset="0"/>
                <a:cs typeface="Times New Roman" pitchFamily="18" charset="0"/>
              </a:rPr>
              <a:t>Solutions to the problems in </a:t>
            </a:r>
            <a:r>
              <a:rPr lang="en-US" sz="2400" dirty="0">
                <a:solidFill>
                  <a:srgbClr val="00B050"/>
                </a:solidFill>
                <a:latin typeface="Times New Roman" panose="02020603050405020304" pitchFamily="18" charset="0"/>
                <a:cs typeface="Times New Roman" panose="02020603050405020304" pitchFamily="18" charset="0"/>
              </a:rPr>
              <a:t>Practice Sheet #01 </a:t>
            </a:r>
            <a:r>
              <a:rPr lang="en-US" sz="2400" dirty="0" smtClean="0">
                <a:solidFill>
                  <a:schemeClr val="bg2">
                    <a:lumMod val="50000"/>
                  </a:schemeClr>
                </a:solidFill>
                <a:latin typeface="Times New Roman" pitchFamily="18" charset="0"/>
                <a:cs typeface="Times New Roman" pitchFamily="18" charset="0"/>
              </a:rPr>
              <a:t>will be uploaded in due time.</a:t>
            </a:r>
          </a:p>
        </p:txBody>
      </p:sp>
    </p:spTree>
    <p:extLst>
      <p:ext uri="{BB962C8B-B14F-4D97-AF65-F5344CB8AC3E}">
        <p14:creationId xmlns:p14="http://schemas.microsoft.com/office/powerpoint/2010/main" val="2405505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Lecture #01: © DSamanta</a:t>
            </a:r>
            <a:endParaRPr lang="en-IN" dirty="0"/>
          </a:p>
        </p:txBody>
      </p:sp>
      <p:sp>
        <p:nvSpPr>
          <p:cNvPr id="3" name="Footer Placeholder 2"/>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63</a:t>
            </a:fld>
            <a:endParaRPr lang="en-IN"/>
          </a:p>
        </p:txBody>
      </p:sp>
      <p:sp>
        <p:nvSpPr>
          <p:cNvPr id="5" name="Rectangle 4"/>
          <p:cNvSpPr/>
          <p:nvPr/>
        </p:nvSpPr>
        <p:spPr>
          <a:xfrm>
            <a:off x="251520" y="2644170"/>
            <a:ext cx="8064896" cy="1938992"/>
          </a:xfrm>
          <a:prstGeom prst="rect">
            <a:avLst/>
          </a:prstGeom>
        </p:spPr>
        <p:txBody>
          <a:bodyPr wrap="square">
            <a:spAutoFit/>
          </a:bodyPr>
          <a:lstStyle/>
          <a:p>
            <a:pPr lvl="1"/>
            <a:r>
              <a:rPr lang="en-IN" sz="2400" dirty="0" smtClean="0">
                <a:solidFill>
                  <a:srgbClr val="0070C0"/>
                </a:solidFill>
                <a:latin typeface="Times New Roman" pitchFamily="18" charset="0"/>
                <a:cs typeface="Times New Roman" pitchFamily="18" charset="0"/>
              </a:rPr>
              <a:t>If you try to solve problems yourself, then you will learn many things automatically.</a:t>
            </a:r>
          </a:p>
          <a:p>
            <a:pPr lvl="1"/>
            <a:endParaRPr lang="en-US" sz="2400" dirty="0" smtClean="0">
              <a:solidFill>
                <a:srgbClr val="0070C0"/>
              </a:solidFill>
              <a:latin typeface="Times New Roman" pitchFamily="18" charset="0"/>
              <a:cs typeface="Times New Roman" pitchFamily="18" charset="0"/>
            </a:endParaRPr>
          </a:p>
          <a:p>
            <a:pPr lvl="1" algn="r"/>
            <a:r>
              <a:rPr lang="en-US" sz="2400" dirty="0" smtClean="0">
                <a:solidFill>
                  <a:srgbClr val="B808BC"/>
                </a:solidFill>
                <a:latin typeface="Times New Roman" pitchFamily="18" charset="0"/>
                <a:cs typeface="Times New Roman" pitchFamily="18" charset="0"/>
              </a:rPr>
              <a:t>Spend few minutes and then enjoy the study</a:t>
            </a:r>
            <a:r>
              <a:rPr lang="en-US" sz="2400" dirty="0" smtClean="0">
                <a:solidFill>
                  <a:srgbClr val="0070C0"/>
                </a:solidFill>
                <a:latin typeface="Times New Roman" pitchFamily="18" charset="0"/>
                <a:cs typeface="Times New Roman" pitchFamily="18" charset="0"/>
              </a:rPr>
              <a:t>.</a:t>
            </a:r>
            <a:endParaRPr lang="en-IN" sz="2400" dirty="0" smtClean="0">
              <a:solidFill>
                <a:srgbClr val="0070C0"/>
              </a:solidFill>
              <a:latin typeface="Times New Roman" pitchFamily="18" charset="0"/>
              <a:cs typeface="Times New Roman" pitchFamily="18" charset="0"/>
            </a:endParaRPr>
          </a:p>
          <a:p>
            <a:pPr lvl="1"/>
            <a:r>
              <a:rPr lang="en-IN" sz="2400" dirty="0" smtClean="0">
                <a:solidFill>
                  <a:srgbClr val="0070C0"/>
                </a:solidFill>
                <a:latin typeface="Times New Roman" pitchFamily="18" charset="0"/>
                <a:cs typeface="Times New Roman" pitchFamily="18" charset="0"/>
              </a:rPr>
              <a:t> </a:t>
            </a:r>
            <a:endParaRPr lang="en-IN"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7449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2924944"/>
            <a:ext cx="4032448" cy="897280"/>
          </a:xfrm>
        </p:spPr>
        <p:txBody>
          <a:bodyPr>
            <a:normAutofit/>
          </a:bodyPr>
          <a:lstStyle/>
          <a:p>
            <a:pPr marL="45720" indent="0">
              <a:buNone/>
            </a:pPr>
            <a:r>
              <a:rPr lang="en-IN" sz="2000" dirty="0" err="1" smtClean="0">
                <a:solidFill>
                  <a:schemeClr val="accent6">
                    <a:lumMod val="75000"/>
                  </a:schemeClr>
                </a:solidFill>
                <a:latin typeface="Times New Roman" pitchFamily="18" charset="0"/>
                <a:cs typeface="Times New Roman" pitchFamily="18" charset="0"/>
              </a:rPr>
              <a:t>Babbages</a:t>
            </a:r>
            <a:r>
              <a:rPr lang="en-IN" sz="2000" dirty="0" smtClean="0">
                <a:solidFill>
                  <a:schemeClr val="accent6">
                    <a:lumMod val="75000"/>
                  </a:schemeClr>
                </a:solidFill>
                <a:latin typeface="Times New Roman" pitchFamily="18" charset="0"/>
                <a:cs typeface="Times New Roman" pitchFamily="18" charset="0"/>
              </a:rPr>
              <a:t> difference engine </a:t>
            </a:r>
            <a:r>
              <a:rPr lang="en-IN" sz="2000" dirty="0" smtClean="0">
                <a:solidFill>
                  <a:srgbClr val="002060"/>
                </a:solidFill>
                <a:latin typeface="Times New Roman" pitchFamily="18" charset="0"/>
                <a:cs typeface="Times New Roman" pitchFamily="18" charset="0"/>
              </a:rPr>
              <a:t>was known as the first digital computer.</a:t>
            </a:r>
            <a:endParaRPr lang="en-IN" sz="2000" dirty="0">
              <a:latin typeface="Times New Roman" pitchFamily="18" charset="0"/>
              <a:cs typeface="Times New Roman" pitchFamily="18" charset="0"/>
            </a:endParaRP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Brief history of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7</a:t>
            </a:fld>
            <a:endParaRPr lang="en-IN"/>
          </a:p>
        </p:txBody>
      </p:sp>
      <p:sp>
        <p:nvSpPr>
          <p:cNvPr id="6" name="Date Placeholder 5"/>
          <p:cNvSpPr>
            <a:spLocks noGrp="1"/>
          </p:cNvSpPr>
          <p:nvPr>
            <p:ph type="dt" sz="half" idx="10"/>
          </p:nvPr>
        </p:nvSpPr>
        <p:spPr/>
        <p:txBody>
          <a:bodyPr/>
          <a:lstStyle/>
          <a:p>
            <a:r>
              <a:rPr lang="en-US" dirty="0" smtClean="0"/>
              <a:t>Lecture #01: © </a:t>
            </a:r>
            <a:r>
              <a:rPr lang="en-US" dirty="0" err="1" smtClean="0"/>
              <a:t>DSamanta</a:t>
            </a:r>
            <a:endParaRPr lang="en-IN" dirty="0"/>
          </a:p>
        </p:txBody>
      </p:sp>
      <p:pic>
        <p:nvPicPr>
          <p:cNvPr id="3074" name="Picture 2" descr="https://upload.wikimedia.org/wikipedia/commons/9/9e/Difference_engine_plate_18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980728"/>
            <a:ext cx="4033176" cy="533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79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2924944"/>
            <a:ext cx="3312368" cy="897280"/>
          </a:xfrm>
        </p:spPr>
        <p:txBody>
          <a:bodyPr>
            <a:normAutofit/>
          </a:bodyPr>
          <a:lstStyle/>
          <a:p>
            <a:pPr marL="45720" indent="0">
              <a:buNone/>
            </a:pPr>
            <a:r>
              <a:rPr lang="en-IN" sz="2000" dirty="0" smtClean="0">
                <a:solidFill>
                  <a:srgbClr val="002060"/>
                </a:solidFill>
                <a:latin typeface="Times New Roman" pitchFamily="18" charset="0"/>
                <a:cs typeface="Times New Roman" pitchFamily="18" charset="0"/>
              </a:rPr>
              <a:t>Sir William Thomson’s tide predicting machine (1880).</a:t>
            </a:r>
            <a:endParaRPr lang="en-IN" sz="2000" dirty="0">
              <a:latin typeface="Times New Roman" pitchFamily="18" charset="0"/>
              <a:cs typeface="Times New Roman" pitchFamily="18" charset="0"/>
            </a:endParaRP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Brief history of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8</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4098" name="Picture 2" descr="https://upload.wikimedia.org/wikipedia/commons/thumb/a/aa/099-tpm3-sk.jpg/1024px-099-tpm3-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908720"/>
            <a:ext cx="5443518"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678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3499" y="5685684"/>
            <a:ext cx="8568952" cy="609248"/>
          </a:xfrm>
        </p:spPr>
        <p:txBody>
          <a:bodyPr>
            <a:normAutofit/>
          </a:bodyPr>
          <a:lstStyle/>
          <a:p>
            <a:pPr marL="45720" indent="0">
              <a:buNone/>
            </a:pPr>
            <a:r>
              <a:rPr lang="en-IN" sz="2000" dirty="0">
                <a:solidFill>
                  <a:schemeClr val="accent6">
                    <a:lumMod val="75000"/>
                  </a:schemeClr>
                </a:solidFill>
                <a:latin typeface="Times New Roman" pitchFamily="18" charset="0"/>
                <a:cs typeface="Times New Roman" pitchFamily="18" charset="0"/>
              </a:rPr>
              <a:t>Women as computers </a:t>
            </a:r>
            <a:r>
              <a:rPr lang="en-IN" sz="2000" dirty="0">
                <a:solidFill>
                  <a:srgbClr val="002060"/>
                </a:solidFill>
                <a:latin typeface="Times New Roman" pitchFamily="18" charset="0"/>
                <a:cs typeface="Times New Roman" pitchFamily="18" charset="0"/>
              </a:rPr>
              <a:t>in </a:t>
            </a:r>
            <a:r>
              <a:rPr lang="en-IN" sz="2000" dirty="0" smtClean="0">
                <a:solidFill>
                  <a:srgbClr val="002060"/>
                </a:solidFill>
                <a:latin typeface="Times New Roman" pitchFamily="18" charset="0"/>
                <a:cs typeface="Times New Roman" pitchFamily="18" charset="0"/>
              </a:rPr>
              <a:t>NASA </a:t>
            </a:r>
            <a:r>
              <a:rPr lang="en-IN" sz="2000" dirty="0">
                <a:solidFill>
                  <a:srgbClr val="002060"/>
                </a:solidFill>
                <a:latin typeface="Times New Roman" pitchFamily="18" charset="0"/>
                <a:cs typeface="Times New Roman" pitchFamily="18" charset="0"/>
              </a:rPr>
              <a:t>High Speed Flight Station "Computer Room"</a:t>
            </a:r>
            <a:endParaRPr lang="en-IN" sz="2000" dirty="0">
              <a:latin typeface="Times New Roman" pitchFamily="18" charset="0"/>
              <a:cs typeface="Times New Roman" pitchFamily="18" charset="0"/>
            </a:endParaRPr>
          </a:p>
        </p:txBody>
      </p:sp>
      <p:sp>
        <p:nvSpPr>
          <p:cNvPr id="5" name="Title 1"/>
          <p:cNvSpPr>
            <a:spLocks noGrp="1"/>
          </p:cNvSpPr>
          <p:nvPr>
            <p:ph type="title"/>
          </p:nvPr>
        </p:nvSpPr>
        <p:spPr>
          <a:xfrm>
            <a:off x="179512" y="188640"/>
            <a:ext cx="8712968" cy="1008112"/>
          </a:xfrm>
        </p:spPr>
        <p:txBody>
          <a:bodyPr>
            <a:normAutofit/>
          </a:bodyPr>
          <a:lstStyle/>
          <a:p>
            <a:pPr marL="0" indent="0" algn="l">
              <a:buNone/>
            </a:pPr>
            <a:r>
              <a:rPr lang="en-US" sz="4000" dirty="0" smtClean="0">
                <a:solidFill>
                  <a:srgbClr val="7030A0"/>
                </a:solidFill>
                <a:latin typeface="Times New Roman" pitchFamily="18" charset="0"/>
                <a:cs typeface="Times New Roman" pitchFamily="18" charset="0"/>
              </a:rPr>
              <a:t>Brief history of computer…</a:t>
            </a:r>
            <a:endParaRPr lang="en-IN" sz="4000" dirty="0">
              <a:solidFill>
                <a:srgbClr val="7030A0"/>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IN" smtClean="0"/>
              <a:t>CS 10001 : Programming and Data Structures</a:t>
            </a:r>
            <a:endParaRPr lang="en-IN"/>
          </a:p>
        </p:txBody>
      </p:sp>
      <p:sp>
        <p:nvSpPr>
          <p:cNvPr id="4" name="Slide Number Placeholder 3"/>
          <p:cNvSpPr>
            <a:spLocks noGrp="1"/>
          </p:cNvSpPr>
          <p:nvPr>
            <p:ph type="sldNum" sz="quarter" idx="12"/>
          </p:nvPr>
        </p:nvSpPr>
        <p:spPr/>
        <p:txBody>
          <a:bodyPr/>
          <a:lstStyle/>
          <a:p>
            <a:fld id="{2412D51A-C1C7-4F6F-ADB4-90C3724E8DB4}" type="slidenum">
              <a:rPr lang="en-IN" smtClean="0"/>
              <a:t>9</a:t>
            </a:fld>
            <a:endParaRPr lang="en-IN"/>
          </a:p>
        </p:txBody>
      </p:sp>
      <p:sp>
        <p:nvSpPr>
          <p:cNvPr id="6" name="Date Placeholder 5"/>
          <p:cNvSpPr>
            <a:spLocks noGrp="1"/>
          </p:cNvSpPr>
          <p:nvPr>
            <p:ph type="dt" sz="half" idx="10"/>
          </p:nvPr>
        </p:nvSpPr>
        <p:spPr/>
        <p:txBody>
          <a:bodyPr/>
          <a:lstStyle/>
          <a:p>
            <a:r>
              <a:rPr lang="en-US" smtClean="0"/>
              <a:t>Lecture #01: © DSamanta</a:t>
            </a:r>
            <a:endParaRPr lang="en-IN"/>
          </a:p>
        </p:txBody>
      </p:sp>
      <p:pic>
        <p:nvPicPr>
          <p:cNvPr id="8194" name="Picture 2" descr="https://upload.wikimedia.org/wikipedia/commons/0/06/Human_computers_-_Dry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614" y="980728"/>
            <a:ext cx="6016722" cy="470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043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948</TotalTime>
  <Words>4259</Words>
  <Application>Microsoft Office PowerPoint</Application>
  <PresentationFormat>On-screen Show (4:3)</PresentationFormat>
  <Paragraphs>795</Paragraphs>
  <Slides>63</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宋体</vt:lpstr>
      <vt:lpstr>Arial</vt:lpstr>
      <vt:lpstr>Calibri</vt:lpstr>
      <vt:lpstr>Cambria Math</vt:lpstr>
      <vt:lpstr>Courier</vt:lpstr>
      <vt:lpstr>Georgia</vt:lpstr>
      <vt:lpstr>HGｺﾞｼｯｸM</vt:lpstr>
      <vt:lpstr>Times New Roman</vt:lpstr>
      <vt:lpstr>Trebuchet MS</vt:lpstr>
      <vt:lpstr>Wingdings</vt:lpstr>
      <vt:lpstr>Slipstream</vt:lpstr>
      <vt:lpstr>Programming and Data Structures</vt:lpstr>
      <vt:lpstr>PowerPoint Presentation</vt:lpstr>
      <vt:lpstr>Today’s discussion…</vt:lpstr>
      <vt:lpstr>History of Computer</vt:lpstr>
      <vt:lpstr>Brief history of computer…</vt:lpstr>
      <vt:lpstr>Brief history of computer…</vt:lpstr>
      <vt:lpstr>Brief history of computer…</vt:lpstr>
      <vt:lpstr>Brief history of computer…</vt:lpstr>
      <vt:lpstr>Brief history of computer…</vt:lpstr>
      <vt:lpstr>Brief history of computer…</vt:lpstr>
      <vt:lpstr>Brief history of computer…</vt:lpstr>
      <vt:lpstr>Brief history of computer…</vt:lpstr>
      <vt:lpstr>Digital Computer</vt:lpstr>
      <vt:lpstr>What is a digital computer?</vt:lpstr>
      <vt:lpstr>Basic components of a digital computer…</vt:lpstr>
      <vt:lpstr>Basic components of a digital computer…</vt:lpstr>
      <vt:lpstr>Basic components of a digital computer…</vt:lpstr>
      <vt:lpstr>Basic components of a digital computer…</vt:lpstr>
      <vt:lpstr>Fundamental in Processing</vt:lpstr>
      <vt:lpstr>Fundamental in processing</vt:lpstr>
      <vt:lpstr>Fundamental in processing</vt:lpstr>
      <vt:lpstr>Fundamental in processing</vt:lpstr>
      <vt:lpstr>Number Representation</vt:lpstr>
      <vt:lpstr>Decimal Number System</vt:lpstr>
      <vt:lpstr>Binary Number System</vt:lpstr>
      <vt:lpstr>Binary Number System</vt:lpstr>
      <vt:lpstr>Octal Number System</vt:lpstr>
      <vt:lpstr>Complement</vt:lpstr>
      <vt:lpstr>Arithmetic's in binary number system</vt:lpstr>
      <vt:lpstr>Arithmetic's in binary number system</vt:lpstr>
      <vt:lpstr>Arithmetic's in binary number system</vt:lpstr>
      <vt:lpstr>Arithmetic's in binary number system</vt:lpstr>
      <vt:lpstr>Signed binary number</vt:lpstr>
      <vt:lpstr>Computer Architecture</vt:lpstr>
      <vt:lpstr>Basic components of a digital computer…</vt:lpstr>
      <vt:lpstr>Basic components of a digital computer…</vt:lpstr>
      <vt:lpstr>Typical configuration of a computer</vt:lpstr>
      <vt:lpstr>How a program runs in computer? </vt:lpstr>
      <vt:lpstr>Why we need a program? </vt:lpstr>
      <vt:lpstr>How can one program? </vt:lpstr>
      <vt:lpstr>How can one program? </vt:lpstr>
      <vt:lpstr>How can one program? </vt:lpstr>
      <vt:lpstr>How can one program? </vt:lpstr>
      <vt:lpstr>How can one program? </vt:lpstr>
      <vt:lpstr>How can one program? </vt:lpstr>
      <vt:lpstr>How a program runs in computer? </vt:lpstr>
      <vt:lpstr>How a program runs in computer? </vt:lpstr>
      <vt:lpstr>How a program runs in computer? </vt:lpstr>
      <vt:lpstr>How a program runs in computer? </vt:lpstr>
      <vt:lpstr>How can one program? </vt:lpstr>
      <vt:lpstr>Introduction to C Programming</vt:lpstr>
      <vt:lpstr>Introduction to C </vt:lpstr>
      <vt:lpstr>Introduction to C </vt:lpstr>
      <vt:lpstr>Your first C-programs </vt:lpstr>
      <vt:lpstr>Your first C-programs </vt:lpstr>
      <vt:lpstr>Your first C-programs </vt:lpstr>
      <vt:lpstr>Your first C-programs </vt:lpstr>
      <vt:lpstr>Your first C-programs </vt:lpstr>
      <vt:lpstr>PowerPoint Presentation</vt:lpstr>
      <vt:lpstr>PowerPoint Presentation</vt:lpstr>
      <vt:lpstr>PowerPoint Presentation</vt:lpstr>
      <vt:lpstr>PowerPoint Presentation</vt:lpstr>
      <vt:lpstr>PowerPoint Presentation</vt:lpstr>
    </vt:vector>
  </TitlesOfParts>
  <Company>IIT Kharagpur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and Data Structures</dc:title>
  <dc:creator>Debasis Samanta</dc:creator>
  <cp:lastModifiedBy>ds</cp:lastModifiedBy>
  <cp:revision>167</cp:revision>
  <dcterms:created xsi:type="dcterms:W3CDTF">2016-12-06T07:31:32Z</dcterms:created>
  <dcterms:modified xsi:type="dcterms:W3CDTF">2017-04-10T19:28:16Z</dcterms:modified>
</cp:coreProperties>
</file>